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xml" ContentType="application/vnd.openxmlformats-officedocument.presentationml.notesSlide+xml"/>
  <Override PartName="/ppt/media/image35.jpg" ContentType="image/png"/>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2"/>
    <p:sldId id="259" r:id="rId3"/>
    <p:sldId id="267" r:id="rId4"/>
    <p:sldId id="260" r:id="rId5"/>
    <p:sldId id="269" r:id="rId6"/>
    <p:sldId id="262" r:id="rId7"/>
    <p:sldId id="275" r:id="rId8"/>
    <p:sldId id="272" r:id="rId9"/>
    <p:sldId id="261" r:id="rId10"/>
    <p:sldId id="265" r:id="rId11"/>
    <p:sldId id="278" r:id="rId12"/>
    <p:sldId id="268" r:id="rId13"/>
    <p:sldId id="276" r:id="rId14"/>
    <p:sldId id="277" r:id="rId15"/>
  </p:sldIdLst>
  <p:sldSz cx="9144000" cy="5143500" type="screen16x9"/>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5"/>
    <a:srgbClr val="F6F6F7"/>
    <a:srgbClr val="F2F2F3"/>
    <a:srgbClr val="F5F5F6"/>
    <a:srgbClr val="000000"/>
    <a:srgbClr val="FF3300"/>
    <a:srgbClr val="B3B3B3"/>
    <a:srgbClr val="3A3A3A"/>
    <a:srgbClr val="F2F2F2"/>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howGuides="1">
      <p:cViewPr varScale="1">
        <p:scale>
          <a:sx n="98" d="100"/>
          <a:sy n="98" d="100"/>
        </p:scale>
        <p:origin x="648" y="78"/>
      </p:cViewPr>
      <p:guideLst>
        <p:guide orient="horz" pos="1682"/>
        <p:guide pos="288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0F9B84EA-7D68-4D60-9CB1-D50884785D1C}" type="datetimeFigureOut">
              <a:rPr lang="zh-CN" altLang="en-US" smtClean="0">
                <a:latin typeface="微软雅黑" panose="020B0503020204020204" charset="-122"/>
                <a:ea typeface="微软雅黑" panose="020B0503020204020204" charset="-122"/>
              </a:rPr>
              <a:t>2020-03-20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97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微软雅黑" panose="020B0503020204020204" charset="-122"/>
                <a:ea typeface="微软雅黑" panose="020B0503020204020204" charset="-122"/>
              </a:defRPr>
            </a:lvl1pPr>
          </a:lstStyle>
          <a:p>
            <a:fld id="{1AC49D05-6128-4D0D-A32A-06A5E73B386C}" type="datetimeFigureOut">
              <a:rPr lang="zh-CN" altLang="en-US" smtClean="0"/>
              <a:t>2020-03-20</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78890478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52046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1699835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550"/>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5088"/>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2020-03-20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2020-03-20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2020-03-20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502412" y="1941550"/>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170"/>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2020-03-20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7047"/>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2020-03-20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2020-03-20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170"/>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2017"/>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170"/>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2017"/>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2020-03-20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2020-03-20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2020-03-20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2020-03-20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506"/>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500"/>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2020-03-20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7"/>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2020-03-20</a:t>
            </a:fld>
            <a:endParaRPr lang="zh-CN" altLang="en-US"/>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notesSlide" Target="../notesSlides/notesSlide2.xml"/><Relationship Id="rId7" Type="http://schemas.openxmlformats.org/officeDocument/2006/relationships/image" Target="../media/image35.jp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33.sv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6.png"/><Relationship Id="rId14"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9.svg"/><Relationship Id="rId12"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17.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9.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8415" y="-5715"/>
            <a:ext cx="9180195" cy="5160010"/>
          </a:xfrm>
          <a:prstGeom prst="rect">
            <a:avLst/>
          </a:prstGeom>
          <a:gradFill>
            <a:gsLst>
              <a:gs pos="89000">
                <a:srgbClr val="FFFFFF">
                  <a:alpha val="7000"/>
                </a:srgbClr>
              </a:gs>
              <a:gs pos="100000">
                <a:srgbClr val="FFFFFF">
                  <a:alpha val="6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88000" y="1978199"/>
            <a:ext cx="7069564" cy="1169551"/>
          </a:xfrm>
          <a:prstGeom prst="rect">
            <a:avLst/>
          </a:prstGeom>
          <a:noFill/>
        </p:spPr>
        <p:txBody>
          <a:bodyPr wrap="none" rtlCol="0">
            <a:spAutoFit/>
          </a:bodyPr>
          <a:lstStyle/>
          <a:p>
            <a:r>
              <a:rPr lang="en-US" altLang="zh-CN" sz="4000" dirty="0" smtClean="0">
                <a:solidFill>
                  <a:schemeClr val="bg1"/>
                </a:solidFill>
                <a:latin typeface="+mj-ea"/>
                <a:ea typeface="+mj-ea"/>
                <a:cs typeface="+mj-ea"/>
              </a:rPr>
              <a:t>NEW TIGERS CONSULTING</a:t>
            </a:r>
          </a:p>
          <a:p>
            <a:pPr algn="r"/>
            <a:r>
              <a:rPr lang="en-US" altLang="zh-CN" sz="3000" dirty="0" smtClean="0">
                <a:solidFill>
                  <a:schemeClr val="bg1"/>
                </a:solidFill>
                <a:latin typeface="+mj-ea"/>
                <a:ea typeface="+mj-ea"/>
                <a:cs typeface="+mj-ea"/>
              </a:rPr>
              <a:t>-- Mining </a:t>
            </a:r>
            <a:r>
              <a:rPr lang="en-US" altLang="zh-CN" sz="3000" dirty="0" err="1" smtClean="0">
                <a:solidFill>
                  <a:schemeClr val="bg1"/>
                </a:solidFill>
                <a:latin typeface="+mj-ea"/>
                <a:ea typeface="+mj-ea"/>
                <a:cs typeface="+mj-ea"/>
              </a:rPr>
              <a:t>Programme</a:t>
            </a:r>
            <a:endParaRPr lang="zh-CN" altLang="en-US" sz="3000" dirty="0">
              <a:solidFill>
                <a:schemeClr val="bg1"/>
              </a:solidFill>
              <a:latin typeface="+mj-ea"/>
              <a:ea typeface="+mj-ea"/>
              <a:cs typeface="+mj-ea"/>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hawaii-209956_1920"/>
          <p:cNvPicPr>
            <a:picLocks noChangeAspect="1"/>
          </p:cNvPicPr>
          <p:nvPr/>
        </p:nvPicPr>
        <p:blipFill>
          <a:blip r:embed="rId3">
            <a:lum bright="-12000" contrast="-30000"/>
          </a:blip>
          <a:srcRect t="7813" b="7813"/>
          <a:stretch>
            <a:fillRect/>
          </a:stretch>
        </p:blipFill>
        <p:spPr>
          <a:xfrm>
            <a:off x="-635" y="0"/>
            <a:ext cx="9145270" cy="5144135"/>
          </a:xfrm>
          <a:prstGeom prst="rect">
            <a:avLst/>
          </a:prstGeom>
          <a:blipFill>
            <a:blip r:embed="rId4"/>
            <a:stretch>
              <a:fillRect/>
            </a:stretch>
          </a:blipFill>
        </p:spPr>
      </p:pic>
      <p:sp>
        <p:nvSpPr>
          <p:cNvPr id="5" name="文本框 4"/>
          <p:cNvSpPr txBox="1"/>
          <p:nvPr/>
        </p:nvSpPr>
        <p:spPr>
          <a:xfrm>
            <a:off x="900000" y="1131750"/>
            <a:ext cx="7272000" cy="2365519"/>
          </a:xfrm>
          <a:prstGeom prst="rect">
            <a:avLst/>
          </a:prstGeom>
          <a:noFill/>
        </p:spPr>
        <p:txBody>
          <a:bodyPr wrap="square" rtlCol="0">
            <a:spAutoFit/>
          </a:bodyPr>
          <a:lstStyle/>
          <a:p>
            <a:pPr algn="ctr" fontAlgn="auto">
              <a:lnSpc>
                <a:spcPts val="4600"/>
              </a:lnSpc>
            </a:pPr>
            <a:r>
              <a:rPr lang="en-US" altLang="zh-CN" sz="2000" b="1" dirty="0">
                <a:solidFill>
                  <a:schemeClr val="bg1"/>
                </a:solidFill>
                <a:latin typeface="+mj-ea"/>
                <a:ea typeface="+mj-ea"/>
                <a:cs typeface="+mj-ea"/>
              </a:rPr>
              <a:t>“Capitalize on our capabilities and resources in China and western countries, NTC adds value to both overseas mining companies and Chinese Investor/Buyer/Partner. </a:t>
            </a:r>
            <a:r>
              <a:rPr lang="en-US" altLang="zh-CN" sz="2000" b="1" dirty="0" smtClean="0">
                <a:solidFill>
                  <a:schemeClr val="bg1"/>
                </a:solidFill>
                <a:latin typeface="+mj-ea"/>
                <a:ea typeface="+mj-ea"/>
                <a:cs typeface="+mj-ea"/>
                <a:sym typeface="+mn-ea"/>
              </a:rPr>
              <a:t>”</a:t>
            </a:r>
            <a:endParaRPr lang="en-US" altLang="zh-CN" sz="2000" b="1" dirty="0">
              <a:solidFill>
                <a:schemeClr val="bg1"/>
              </a:solidFill>
              <a:latin typeface="+mj-ea"/>
              <a:ea typeface="+mj-ea"/>
              <a:cs typeface="+mj-ea"/>
              <a:sym typeface="+mn-ea"/>
            </a:endParaRPr>
          </a:p>
        </p:txBody>
      </p:sp>
      <p:sp>
        <p:nvSpPr>
          <p:cNvPr id="121" name="文本框 120"/>
          <p:cNvSpPr txBox="1"/>
          <p:nvPr/>
        </p:nvSpPr>
        <p:spPr>
          <a:xfrm>
            <a:off x="3378200" y="3829685"/>
            <a:ext cx="2561800" cy="261610"/>
          </a:xfrm>
          <a:prstGeom prst="rect">
            <a:avLst/>
          </a:prstGeom>
          <a:noFill/>
        </p:spPr>
        <p:txBody>
          <a:bodyPr wrap="square" rtlCol="0">
            <a:spAutoFit/>
          </a:bodyPr>
          <a:lstStyle/>
          <a:p>
            <a:pPr algn="ctr"/>
            <a:r>
              <a:rPr lang="en-US" altLang="zh-CN" sz="1100" b="1" dirty="0" smtClean="0">
                <a:solidFill>
                  <a:schemeClr val="bg1"/>
                </a:solidFill>
                <a:latin typeface="+mj-ea"/>
                <a:ea typeface="+mj-ea"/>
              </a:rPr>
              <a:t>NTC MINING PROGRAMME</a:t>
            </a:r>
            <a:endParaRPr lang="zh-CN" altLang="en-US" sz="1100" b="1" dirty="0">
              <a:solidFill>
                <a:schemeClr val="bg1"/>
              </a:solidFill>
              <a:latin typeface="+mj-ea"/>
              <a:ea typeface="+mj-ea"/>
              <a:sym typeface="+mn-ea"/>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5295" y="699750"/>
            <a:ext cx="8226425" cy="386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a:t>Generation Mining</a:t>
            </a:r>
            <a:endParaRPr lang="zh-CN" altLang="en-US" dirty="0"/>
          </a:p>
        </p:txBody>
      </p:sp>
      <p:sp>
        <p:nvSpPr>
          <p:cNvPr id="10" name="文本框 9"/>
          <p:cNvSpPr txBox="1"/>
          <p:nvPr/>
        </p:nvSpPr>
        <p:spPr>
          <a:xfrm>
            <a:off x="2181869" y="965680"/>
            <a:ext cx="4945341" cy="400110"/>
          </a:xfrm>
          <a:prstGeom prst="rect">
            <a:avLst/>
          </a:prstGeom>
          <a:noFill/>
        </p:spPr>
        <p:txBody>
          <a:bodyPr wrap="square" rtlCol="0">
            <a:spAutoFit/>
          </a:bodyPr>
          <a:lstStyle/>
          <a:p>
            <a:pPr algn="ctr"/>
            <a:r>
              <a:rPr lang="en-US" altLang="zh-CN" sz="2000" b="1" dirty="0" smtClean="0">
                <a:latin typeface="+mj-lt"/>
                <a:ea typeface="幼圆" panose="02010509060101010101" charset="-122"/>
              </a:rPr>
              <a:t>NTC MINING PROGRAMME</a:t>
            </a:r>
            <a:endParaRPr lang="zh-CN" altLang="en-US" sz="2000" b="1" dirty="0">
              <a:latin typeface="+mj-lt"/>
              <a:ea typeface="幼圆" panose="02010509060101010101" charset="-122"/>
              <a:sym typeface="+mn-ea"/>
            </a:endParaRPr>
          </a:p>
        </p:txBody>
      </p:sp>
      <p:sp>
        <p:nvSpPr>
          <p:cNvPr id="11" name="文本框 10"/>
          <p:cNvSpPr txBox="1"/>
          <p:nvPr/>
        </p:nvSpPr>
        <p:spPr>
          <a:xfrm>
            <a:off x="1908000" y="1389380"/>
            <a:ext cx="5363210" cy="589905"/>
          </a:xfrm>
          <a:prstGeom prst="rect">
            <a:avLst/>
          </a:prstGeom>
          <a:noFill/>
        </p:spPr>
        <p:txBody>
          <a:bodyPr wrap="square" rtlCol="0">
            <a:spAutoFit/>
          </a:bodyPr>
          <a:lstStyle/>
          <a:p>
            <a:pPr algn="ctr" fontAlgn="auto">
              <a:lnSpc>
                <a:spcPct val="100000"/>
              </a:lnSpc>
              <a:spcAft>
                <a:spcPts val="400"/>
              </a:spcAft>
            </a:pPr>
            <a:r>
              <a:rPr lang="en-US" altLang="zh-CN" dirty="0" smtClean="0">
                <a:latin typeface="+mj-lt"/>
                <a:ea typeface="+mj-ea"/>
                <a:cs typeface="+mj-ea"/>
              </a:rPr>
              <a:t> OUR CLIENT</a:t>
            </a:r>
            <a:r>
              <a:rPr lang="en-US" altLang="zh-CN" sz="1200" dirty="0" smtClean="0">
                <a:latin typeface="+mj-lt"/>
                <a:ea typeface="+mj-ea"/>
                <a:cs typeface="+mj-ea"/>
              </a:rPr>
              <a:t> </a:t>
            </a:r>
          </a:p>
          <a:p>
            <a:pPr algn="ctr" fontAlgn="auto">
              <a:lnSpc>
                <a:spcPct val="100000"/>
              </a:lnSpc>
              <a:spcAft>
                <a:spcPts val="400"/>
              </a:spcAft>
            </a:pPr>
            <a:r>
              <a:rPr lang="en-US" altLang="zh-CN" sz="1100" dirty="0" smtClean="0">
                <a:latin typeface="+mj-lt"/>
                <a:ea typeface="+mj-ea"/>
                <a:cs typeface="+mj-ea"/>
              </a:rPr>
              <a:t>(for on-going projects in </a:t>
            </a:r>
            <a:r>
              <a:rPr lang="en-US" altLang="zh-CN" sz="1100" dirty="0" smtClean="0">
                <a:latin typeface="+mj-lt"/>
                <a:ea typeface="+mj-ea"/>
                <a:cs typeface="+mj-ea"/>
              </a:rPr>
              <a:t>2020)</a:t>
            </a:r>
            <a:endParaRPr lang="zh-CN" altLang="en-US" sz="1100" dirty="0">
              <a:latin typeface="+mj-lt"/>
              <a:ea typeface="+mj-ea"/>
              <a:cs typeface="+mj-ea"/>
            </a:endParaRPr>
          </a:p>
        </p:txBody>
      </p:sp>
      <p:cxnSp>
        <p:nvCxnSpPr>
          <p:cNvPr id="12" name="直接连接符 11"/>
          <p:cNvCxnSpPr/>
          <p:nvPr/>
        </p:nvCxnSpPr>
        <p:spPr>
          <a:xfrm flipV="1">
            <a:off x="756000" y="3134091"/>
            <a:ext cx="7704000" cy="5718"/>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56000" y="2131615"/>
            <a:ext cx="0" cy="2096135"/>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60000" y="2131615"/>
            <a:ext cx="0" cy="2096135"/>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onoro Emai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324" y="2427805"/>
            <a:ext cx="1619250" cy="381001"/>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stretch>
            <a:fillRect/>
          </a:stretch>
        </p:blipFill>
        <p:spPr>
          <a:xfrm>
            <a:off x="3292697" y="2160301"/>
            <a:ext cx="686606" cy="813479"/>
          </a:xfrm>
          <a:prstGeom prst="rect">
            <a:avLst/>
          </a:prstGeom>
        </p:spPr>
      </p:pic>
      <p:pic>
        <p:nvPicPr>
          <p:cNvPr id="1028" name="Picture 4" descr="Global Energy Metals Co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000" y="2342090"/>
            <a:ext cx="1004972" cy="47030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7"/>
          <a:stretch>
            <a:fillRect/>
          </a:stretch>
        </p:blipFill>
        <p:spPr>
          <a:xfrm>
            <a:off x="6816706" y="2399344"/>
            <a:ext cx="1529734" cy="421749"/>
          </a:xfrm>
          <a:prstGeom prst="rect">
            <a:avLst/>
          </a:prstGeom>
        </p:spPr>
      </p:pic>
      <p:pic>
        <p:nvPicPr>
          <p:cNvPr id="6" name="图片 5"/>
          <p:cNvPicPr>
            <a:picLocks noChangeAspect="1"/>
          </p:cNvPicPr>
          <p:nvPr/>
        </p:nvPicPr>
        <p:blipFill>
          <a:blip r:embed="rId8"/>
          <a:stretch>
            <a:fillRect/>
          </a:stretch>
        </p:blipFill>
        <p:spPr>
          <a:xfrm>
            <a:off x="2916000" y="3460901"/>
            <a:ext cx="1399301" cy="478849"/>
          </a:xfrm>
          <a:prstGeom prst="rect">
            <a:avLst/>
          </a:prstGeom>
        </p:spPr>
      </p:pic>
      <p:cxnSp>
        <p:nvCxnSpPr>
          <p:cNvPr id="16" name="直接连接符 15"/>
          <p:cNvCxnSpPr/>
          <p:nvPr/>
        </p:nvCxnSpPr>
        <p:spPr>
          <a:xfrm>
            <a:off x="4644000" y="2126090"/>
            <a:ext cx="0" cy="2096135"/>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9"/>
          <a:stretch>
            <a:fillRect/>
          </a:stretch>
        </p:blipFill>
        <p:spPr>
          <a:xfrm>
            <a:off x="5220000" y="3336157"/>
            <a:ext cx="1047653" cy="733933"/>
          </a:xfrm>
          <a:prstGeom prst="rect">
            <a:avLst/>
          </a:prstGeom>
        </p:spPr>
      </p:pic>
      <p:pic>
        <p:nvPicPr>
          <p:cNvPr id="7" name="图片 6"/>
          <p:cNvPicPr>
            <a:picLocks noChangeAspect="1"/>
          </p:cNvPicPr>
          <p:nvPr/>
        </p:nvPicPr>
        <p:blipFill>
          <a:blip r:embed="rId10"/>
          <a:stretch>
            <a:fillRect/>
          </a:stretch>
        </p:blipFill>
        <p:spPr>
          <a:xfrm>
            <a:off x="970742" y="3520659"/>
            <a:ext cx="1439488" cy="419091"/>
          </a:xfrm>
          <a:prstGeom prst="rect">
            <a:avLst/>
          </a:prstGeom>
        </p:spPr>
      </p:pic>
      <p:pic>
        <p:nvPicPr>
          <p:cNvPr id="8" name="图片 7"/>
          <p:cNvPicPr>
            <a:picLocks noChangeAspect="1"/>
          </p:cNvPicPr>
          <p:nvPr/>
        </p:nvPicPr>
        <p:blipFill>
          <a:blip r:embed="rId11"/>
          <a:stretch>
            <a:fillRect/>
          </a:stretch>
        </p:blipFill>
        <p:spPr>
          <a:xfrm>
            <a:off x="6892575" y="3363939"/>
            <a:ext cx="1495425" cy="704850"/>
          </a:xfrm>
          <a:prstGeom prst="rect">
            <a:avLst/>
          </a:prstGeom>
        </p:spPr>
      </p:pic>
    </p:spTree>
    <p:custDataLst>
      <p:tags r:id="rId1"/>
    </p:custDataLst>
    <p:extLst>
      <p:ext uri="{BB962C8B-B14F-4D97-AF65-F5344CB8AC3E}">
        <p14:creationId xmlns:p14="http://schemas.microsoft.com/office/powerpoint/2010/main" val="2035973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sp>
        <p:nvSpPr>
          <p:cNvPr id="4" name="椭圆 3"/>
          <p:cNvSpPr/>
          <p:nvPr/>
        </p:nvSpPr>
        <p:spPr>
          <a:xfrm>
            <a:off x="686528" y="1652152"/>
            <a:ext cx="787790" cy="74842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82738" y="1604117"/>
            <a:ext cx="787790" cy="74842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832508" y="1604117"/>
            <a:ext cx="787790" cy="74842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41278" y="2832327"/>
            <a:ext cx="859790" cy="859790"/>
          </a:xfrm>
          <a:prstGeom prst="ellipse">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84000" y="4015960"/>
            <a:ext cx="859790" cy="859790"/>
          </a:xfrm>
          <a:prstGeom prst="ellipse">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887258" y="2784292"/>
            <a:ext cx="859790" cy="859790"/>
          </a:xfrm>
          <a:prstGeom prst="ellipse">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598909" y="1680728"/>
            <a:ext cx="1363214" cy="723546"/>
            <a:chOff x="3596" y="2351"/>
            <a:chExt cx="2343" cy="1309"/>
          </a:xfrm>
        </p:grpSpPr>
        <p:sp>
          <p:nvSpPr>
            <p:cNvPr id="11" name="文本框 10"/>
            <p:cNvSpPr txBox="1"/>
            <p:nvPr/>
          </p:nvSpPr>
          <p:spPr>
            <a:xfrm>
              <a:off x="3596" y="2351"/>
              <a:ext cx="2343" cy="1309"/>
            </a:xfrm>
            <a:prstGeom prst="rect">
              <a:avLst/>
            </a:prstGeom>
            <a:noFill/>
          </p:spPr>
          <p:txBody>
            <a:bodyPr wrap="square" rtlCol="0">
              <a:spAutoFit/>
            </a:bodyPr>
            <a:lstStyle/>
            <a:p>
              <a:pPr>
                <a:spcAft>
                  <a:spcPts val="400"/>
                </a:spcAft>
              </a:pPr>
              <a:r>
                <a:rPr lang="en-US" altLang="zh-CN" sz="1200" b="1" dirty="0">
                  <a:latin typeface="Candara" panose="020E0502030303020204" pitchFamily="34" charset="0"/>
                  <a:ea typeface="+mj-ea"/>
                  <a:cs typeface="+mj-ea"/>
                </a:rPr>
                <a:t>Beijing General Research Institute of Mining &amp;Metallurgy</a:t>
              </a:r>
              <a:endParaRPr lang="zh-CN" altLang="en-US" sz="1200" b="1" dirty="0">
                <a:latin typeface="Candara" panose="020E0502030303020204" pitchFamily="34" charset="0"/>
                <a:ea typeface="+mj-ea"/>
                <a:cs typeface="+mj-ea"/>
              </a:endParaRPr>
            </a:p>
          </p:txBody>
        </p:sp>
        <p:sp>
          <p:nvSpPr>
            <p:cNvPr id="12" name="文本框 11"/>
            <p:cNvSpPr txBox="1"/>
            <p:nvPr/>
          </p:nvSpPr>
          <p:spPr>
            <a:xfrm>
              <a:off x="3596" y="2847"/>
              <a:ext cx="1744" cy="354"/>
            </a:xfrm>
            <a:prstGeom prst="rect">
              <a:avLst/>
            </a:prstGeom>
            <a:noFill/>
          </p:spPr>
          <p:txBody>
            <a:bodyPr wrap="square" rtlCol="0">
              <a:spAutoFit/>
            </a:bodyPr>
            <a:lstStyle/>
            <a:p>
              <a:pPr algn="l" fontAlgn="auto">
                <a:lnSpc>
                  <a:spcPts val="1160"/>
                </a:lnSpc>
              </a:pPr>
              <a:endParaRPr lang="zh-CN" altLang="en-US" sz="800" dirty="0">
                <a:solidFill>
                  <a:schemeClr val="bg1">
                    <a:lumMod val="50000"/>
                  </a:schemeClr>
                </a:solidFill>
                <a:latin typeface="幼圆" panose="02010509060101010101" charset="-122"/>
                <a:ea typeface="幼圆" panose="02010509060101010101" charset="-122"/>
                <a:sym typeface="+mn-ea"/>
              </a:endParaRPr>
            </a:p>
          </p:txBody>
        </p:sp>
      </p:grpSp>
      <p:sp>
        <p:nvSpPr>
          <p:cNvPr id="17" name="文本框 16"/>
          <p:cNvSpPr txBox="1"/>
          <p:nvPr/>
        </p:nvSpPr>
        <p:spPr>
          <a:xfrm>
            <a:off x="4245658" y="1674872"/>
            <a:ext cx="1177030" cy="646331"/>
          </a:xfrm>
          <a:prstGeom prst="rect">
            <a:avLst/>
          </a:prstGeom>
          <a:noFill/>
        </p:spPr>
        <p:txBody>
          <a:bodyPr wrap="square" rtlCol="0">
            <a:spAutoFit/>
          </a:bodyPr>
          <a:lstStyle/>
          <a:p>
            <a:pPr>
              <a:spcAft>
                <a:spcPts val="400"/>
              </a:spcAft>
            </a:pPr>
            <a:r>
              <a:rPr lang="en-GB" altLang="zh-CN" sz="1200" b="1" dirty="0">
                <a:latin typeface="Candara" panose="020E0502030303020204" pitchFamily="34" charset="0"/>
                <a:ea typeface="+mj-ea"/>
                <a:cs typeface="+mj-ea"/>
              </a:rPr>
              <a:t>China </a:t>
            </a:r>
            <a:r>
              <a:rPr lang="en-GB" altLang="zh-CN" sz="1200" b="1" dirty="0" err="1">
                <a:latin typeface="Candara" panose="020E0502030303020204" pitchFamily="34" charset="0"/>
                <a:ea typeface="+mj-ea"/>
                <a:cs typeface="+mj-ea"/>
              </a:rPr>
              <a:t>Minmetals</a:t>
            </a:r>
            <a:r>
              <a:rPr lang="en-GB" altLang="zh-CN" sz="1200" b="1" dirty="0">
                <a:latin typeface="Candara" panose="020E0502030303020204" pitchFamily="34" charset="0"/>
                <a:ea typeface="+mj-ea"/>
                <a:cs typeface="+mj-ea"/>
              </a:rPr>
              <a:t> Corporation</a:t>
            </a:r>
            <a:endParaRPr lang="zh-CN" altLang="en-US" sz="1200" b="1" dirty="0">
              <a:latin typeface="Candara" panose="020E0502030303020204" pitchFamily="34" charset="0"/>
              <a:ea typeface="+mj-ea"/>
              <a:cs typeface="+mj-ea"/>
            </a:endParaRPr>
          </a:p>
        </p:txBody>
      </p:sp>
      <p:sp>
        <p:nvSpPr>
          <p:cNvPr id="21" name="文本框 20"/>
          <p:cNvSpPr txBox="1"/>
          <p:nvPr/>
        </p:nvSpPr>
        <p:spPr>
          <a:xfrm>
            <a:off x="6899450" y="1604117"/>
            <a:ext cx="1491078" cy="1200329"/>
          </a:xfrm>
          <a:prstGeom prst="rect">
            <a:avLst/>
          </a:prstGeom>
          <a:noFill/>
        </p:spPr>
        <p:txBody>
          <a:bodyPr wrap="square" rtlCol="0">
            <a:spAutoFit/>
          </a:bodyPr>
          <a:lstStyle/>
          <a:p>
            <a:pPr>
              <a:spcAft>
                <a:spcPts val="400"/>
              </a:spcAft>
            </a:pPr>
            <a:r>
              <a:rPr lang="en-US" altLang="zh-CN" sz="1200" b="1" dirty="0" smtClean="0">
                <a:latin typeface="Candara" panose="020E0502030303020204" pitchFamily="34" charset="0"/>
                <a:ea typeface="+mj-ea"/>
                <a:cs typeface="+mj-ea"/>
              </a:rPr>
              <a:t>China </a:t>
            </a:r>
            <a:r>
              <a:rPr lang="en-US" altLang="zh-CN" sz="1200" b="1" dirty="0">
                <a:latin typeface="Candara" panose="020E0502030303020204" pitchFamily="34" charset="0"/>
                <a:ea typeface="+mj-ea"/>
                <a:cs typeface="+mj-ea"/>
              </a:rPr>
              <a:t>Nonferrous Metal Industry’s Foreign Engineering and Construction Co</a:t>
            </a:r>
            <a:r>
              <a:rPr lang="en-US" altLang="zh-CN" sz="1200" b="1" dirty="0" smtClean="0">
                <a:latin typeface="Candara" panose="020E0502030303020204" pitchFamily="34" charset="0"/>
                <a:ea typeface="+mj-ea"/>
                <a:cs typeface="+mj-ea"/>
              </a:rPr>
              <a:t>., LTD</a:t>
            </a:r>
            <a:endParaRPr lang="zh-CN" altLang="en-US" sz="1200" b="1" dirty="0">
              <a:latin typeface="Candara" panose="020E0502030303020204" pitchFamily="34" charset="0"/>
              <a:ea typeface="+mj-ea"/>
              <a:cs typeface="+mj-ea"/>
            </a:endParaRPr>
          </a:p>
        </p:txBody>
      </p:sp>
      <p:sp>
        <p:nvSpPr>
          <p:cNvPr id="25" name="文本框 24"/>
          <p:cNvSpPr txBox="1"/>
          <p:nvPr/>
        </p:nvSpPr>
        <p:spPr>
          <a:xfrm>
            <a:off x="1601068" y="3123722"/>
            <a:ext cx="1284605" cy="276999"/>
          </a:xfrm>
          <a:prstGeom prst="rect">
            <a:avLst/>
          </a:prstGeom>
          <a:noFill/>
        </p:spPr>
        <p:txBody>
          <a:bodyPr wrap="square" rtlCol="0">
            <a:spAutoFit/>
          </a:bodyPr>
          <a:lstStyle/>
          <a:p>
            <a:pPr fontAlgn="auto">
              <a:lnSpc>
                <a:spcPct val="100000"/>
              </a:lnSpc>
              <a:spcAft>
                <a:spcPts val="400"/>
              </a:spcAft>
            </a:pPr>
            <a:r>
              <a:rPr lang="en-US" altLang="zh-CN" sz="1200" b="1" dirty="0" err="1">
                <a:latin typeface="Candara" panose="020E0502030303020204" pitchFamily="34" charset="0"/>
                <a:ea typeface="+mj-ea"/>
                <a:cs typeface="+mj-ea"/>
              </a:rPr>
              <a:t>Zijin</a:t>
            </a:r>
            <a:r>
              <a:rPr lang="en-US" altLang="zh-CN" sz="1200" b="1" dirty="0">
                <a:latin typeface="Candara" panose="020E0502030303020204" pitchFamily="34" charset="0"/>
                <a:ea typeface="+mj-ea"/>
                <a:cs typeface="+mj-ea"/>
              </a:rPr>
              <a:t> Mining</a:t>
            </a:r>
          </a:p>
        </p:txBody>
      </p:sp>
      <p:sp>
        <p:nvSpPr>
          <p:cNvPr id="29" name="文本框 28"/>
          <p:cNvSpPr txBox="1"/>
          <p:nvPr/>
        </p:nvSpPr>
        <p:spPr>
          <a:xfrm>
            <a:off x="1626329" y="4273770"/>
            <a:ext cx="1284605" cy="275590"/>
          </a:xfrm>
          <a:prstGeom prst="rect">
            <a:avLst/>
          </a:prstGeom>
          <a:noFill/>
        </p:spPr>
        <p:txBody>
          <a:bodyPr wrap="square" rtlCol="0">
            <a:spAutoFit/>
          </a:bodyPr>
          <a:lstStyle/>
          <a:p>
            <a:pPr algn="l" fontAlgn="auto">
              <a:lnSpc>
                <a:spcPct val="100000"/>
              </a:lnSpc>
              <a:spcAft>
                <a:spcPts val="400"/>
              </a:spcAft>
            </a:pPr>
            <a:r>
              <a:rPr lang="en-US" altLang="zh-CN" sz="1200" b="1" dirty="0" smtClean="0">
                <a:latin typeface="Candara" panose="020E0502030303020204" pitchFamily="34" charset="0"/>
                <a:ea typeface="+mj-ea"/>
                <a:cs typeface="+mj-ea"/>
              </a:rPr>
              <a:t>CATL Battery</a:t>
            </a:r>
            <a:endParaRPr lang="zh-CN" altLang="en-US" sz="1200" b="1" dirty="0">
              <a:latin typeface="Candara" panose="020E0502030303020204" pitchFamily="34" charset="0"/>
              <a:ea typeface="+mj-ea"/>
              <a:cs typeface="+mj-ea"/>
            </a:endParaRPr>
          </a:p>
        </p:txBody>
      </p:sp>
      <p:sp>
        <p:nvSpPr>
          <p:cNvPr id="33" name="文本框 32"/>
          <p:cNvSpPr txBox="1"/>
          <p:nvPr/>
        </p:nvSpPr>
        <p:spPr>
          <a:xfrm>
            <a:off x="6889923" y="3056527"/>
            <a:ext cx="1284605" cy="275590"/>
          </a:xfrm>
          <a:prstGeom prst="rect">
            <a:avLst/>
          </a:prstGeom>
          <a:noFill/>
        </p:spPr>
        <p:txBody>
          <a:bodyPr wrap="square" rtlCol="0">
            <a:spAutoFit/>
          </a:bodyPr>
          <a:lstStyle/>
          <a:p>
            <a:pPr algn="l" fontAlgn="auto">
              <a:lnSpc>
                <a:spcPct val="100000"/>
              </a:lnSpc>
              <a:spcAft>
                <a:spcPts val="400"/>
              </a:spcAft>
            </a:pPr>
            <a:r>
              <a:rPr lang="en-US" altLang="zh-CN" sz="1200" b="1" dirty="0" smtClean="0">
                <a:latin typeface="Candara" panose="020E0502030303020204" pitchFamily="34" charset="0"/>
                <a:ea typeface="+mj-ea"/>
                <a:cs typeface="+mj-ea"/>
              </a:rPr>
              <a:t>BYD Energy</a:t>
            </a:r>
            <a:endParaRPr lang="zh-CN" altLang="en-US" sz="1200" b="1" dirty="0">
              <a:latin typeface="Candara" panose="020E0502030303020204" pitchFamily="34" charset="0"/>
              <a:ea typeface="+mj-ea"/>
              <a:cs typeface="+mj-ea"/>
            </a:endParaRPr>
          </a:p>
        </p:txBody>
      </p:sp>
      <p:sp>
        <p:nvSpPr>
          <p:cNvPr id="38" name="文本框 37"/>
          <p:cNvSpPr txBox="1"/>
          <p:nvPr/>
        </p:nvSpPr>
        <p:spPr>
          <a:xfrm>
            <a:off x="2109869" y="411750"/>
            <a:ext cx="4945341" cy="400110"/>
          </a:xfrm>
          <a:prstGeom prst="rect">
            <a:avLst/>
          </a:prstGeom>
          <a:noFill/>
        </p:spPr>
        <p:txBody>
          <a:bodyPr wrap="square" rtlCol="0">
            <a:spAutoFit/>
          </a:bodyPr>
          <a:lstStyle/>
          <a:p>
            <a:pPr algn="ctr"/>
            <a:r>
              <a:rPr lang="en-US" altLang="zh-CN" sz="2000" b="1" dirty="0" smtClean="0">
                <a:latin typeface="+mj-lt"/>
                <a:ea typeface="幼圆" panose="02010509060101010101" charset="-122"/>
              </a:rPr>
              <a:t>NTC MINING PROGRAMME</a:t>
            </a:r>
            <a:endParaRPr lang="zh-CN" altLang="en-US" sz="2000" b="1" dirty="0">
              <a:latin typeface="+mj-lt"/>
              <a:ea typeface="幼圆" panose="02010509060101010101" charset="-122"/>
              <a:sym typeface="+mn-ea"/>
            </a:endParaRPr>
          </a:p>
        </p:txBody>
      </p:sp>
      <p:sp>
        <p:nvSpPr>
          <p:cNvPr id="39" name="文本框 38"/>
          <p:cNvSpPr txBox="1"/>
          <p:nvPr/>
        </p:nvSpPr>
        <p:spPr>
          <a:xfrm>
            <a:off x="1836000" y="835450"/>
            <a:ext cx="5363210" cy="589905"/>
          </a:xfrm>
          <a:prstGeom prst="rect">
            <a:avLst/>
          </a:prstGeom>
          <a:noFill/>
        </p:spPr>
        <p:txBody>
          <a:bodyPr wrap="square" rtlCol="0">
            <a:spAutoFit/>
          </a:bodyPr>
          <a:lstStyle/>
          <a:p>
            <a:pPr algn="ctr" fontAlgn="auto">
              <a:lnSpc>
                <a:spcPct val="100000"/>
              </a:lnSpc>
              <a:spcAft>
                <a:spcPts val="400"/>
              </a:spcAft>
            </a:pPr>
            <a:r>
              <a:rPr lang="en-US" altLang="zh-CN" dirty="0" smtClean="0">
                <a:latin typeface="+mj-lt"/>
                <a:ea typeface="+mj-ea"/>
                <a:cs typeface="+mj-ea"/>
              </a:rPr>
              <a:t>OUR LONG-TERM PARTNER</a:t>
            </a:r>
            <a:endParaRPr lang="en-US" altLang="zh-CN" sz="1100" dirty="0">
              <a:latin typeface="+mj-lt"/>
              <a:ea typeface="+mj-ea"/>
              <a:cs typeface="+mj-ea"/>
            </a:endParaRPr>
          </a:p>
          <a:p>
            <a:pPr algn="ctr" fontAlgn="auto">
              <a:lnSpc>
                <a:spcPct val="100000"/>
              </a:lnSpc>
              <a:spcAft>
                <a:spcPts val="400"/>
              </a:spcAft>
            </a:pPr>
            <a:r>
              <a:rPr lang="en-US" altLang="zh-CN" sz="1100" dirty="0" smtClean="0">
                <a:latin typeface="+mj-lt"/>
                <a:ea typeface="+mj-ea"/>
                <a:cs typeface="+mj-ea"/>
              </a:rPr>
              <a:t>(Database over 800 Chinese Mining relevant Companies)</a:t>
            </a:r>
            <a:endParaRPr lang="zh-CN" altLang="en-US" sz="1100" dirty="0">
              <a:latin typeface="+mj-lt"/>
              <a:ea typeface="+mj-ea"/>
              <a:cs typeface="+mj-ea"/>
            </a:endParaRPr>
          </a:p>
        </p:txBody>
      </p:sp>
      <p:pic>
        <p:nvPicPr>
          <p:cNvPr id="2" name="图片 1"/>
          <p:cNvPicPr>
            <a:picLocks noChangeAspect="1"/>
          </p:cNvPicPr>
          <p:nvPr/>
        </p:nvPicPr>
        <p:blipFill>
          <a:blip r:embed="rId10"/>
          <a:stretch>
            <a:fillRect/>
          </a:stretch>
        </p:blipFill>
        <p:spPr>
          <a:xfrm>
            <a:off x="3239458" y="4142993"/>
            <a:ext cx="2183230" cy="479696"/>
          </a:xfrm>
          <a:prstGeom prst="rect">
            <a:avLst/>
          </a:prstGeom>
        </p:spPr>
      </p:pic>
      <p:pic>
        <p:nvPicPr>
          <p:cNvPr id="3" name="图片 2"/>
          <p:cNvPicPr>
            <a:picLocks noChangeAspect="1"/>
          </p:cNvPicPr>
          <p:nvPr/>
        </p:nvPicPr>
        <p:blipFill>
          <a:blip r:embed="rId11"/>
          <a:stretch>
            <a:fillRect/>
          </a:stretch>
        </p:blipFill>
        <p:spPr>
          <a:xfrm>
            <a:off x="6012000" y="4142993"/>
            <a:ext cx="2513632" cy="466795"/>
          </a:xfrm>
          <a:prstGeom prst="rect">
            <a:avLst/>
          </a:prstGeom>
        </p:spPr>
      </p:pic>
      <p:pic>
        <p:nvPicPr>
          <p:cNvPr id="10" name="图片 9"/>
          <p:cNvPicPr>
            <a:picLocks noChangeAspect="1"/>
          </p:cNvPicPr>
          <p:nvPr/>
        </p:nvPicPr>
        <p:blipFill>
          <a:blip r:embed="rId12"/>
          <a:stretch>
            <a:fillRect/>
          </a:stretch>
        </p:blipFill>
        <p:spPr>
          <a:xfrm>
            <a:off x="3286644" y="2972117"/>
            <a:ext cx="1671424" cy="574436"/>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3" y="1442339"/>
            <a:ext cx="3627122" cy="316476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595" y="3010535"/>
            <a:ext cx="2054858" cy="1581785"/>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89" y="1442339"/>
            <a:ext cx="2056765" cy="1606296"/>
          </a:xfrm>
          <a:prstGeom prst="rect">
            <a:avLst/>
          </a:prstGeom>
        </p:spPr>
      </p:pic>
      <p:sp>
        <p:nvSpPr>
          <p:cNvPr id="6" name="矩形 5"/>
          <p:cNvSpPr/>
          <p:nvPr/>
        </p:nvSpPr>
        <p:spPr>
          <a:xfrm>
            <a:off x="4379595" y="1433830"/>
            <a:ext cx="2056130" cy="1576705"/>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36360" y="3015615"/>
            <a:ext cx="2056130" cy="157734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377688" y="1491418"/>
            <a:ext cx="2056765" cy="1564531"/>
          </a:xfrm>
          <a:prstGeom prst="rect">
            <a:avLst/>
          </a:prstGeom>
          <a:noFill/>
        </p:spPr>
        <p:txBody>
          <a:bodyPr wrap="square" rtlCol="0">
            <a:spAutoFit/>
          </a:bodyPr>
          <a:lstStyle/>
          <a:p>
            <a:r>
              <a:rPr lang="en-US" altLang="zh-CN" sz="1200" b="1" dirty="0">
                <a:solidFill>
                  <a:schemeClr val="bg1"/>
                </a:solidFill>
              </a:rPr>
              <a:t>Dr. Wei </a:t>
            </a:r>
            <a:r>
              <a:rPr lang="en-US" altLang="zh-CN" sz="1200" b="1" dirty="0" smtClean="0">
                <a:solidFill>
                  <a:schemeClr val="bg1"/>
                </a:solidFill>
              </a:rPr>
              <a:t>Qian</a:t>
            </a:r>
          </a:p>
          <a:p>
            <a:r>
              <a:rPr lang="en-US" altLang="zh-CN" sz="1200" b="1" dirty="0" smtClean="0">
                <a:solidFill>
                  <a:schemeClr val="bg1"/>
                </a:solidFill>
              </a:rPr>
              <a:t>Managing Director</a:t>
            </a:r>
          </a:p>
          <a:p>
            <a:endParaRPr lang="en-US" altLang="zh-CN" sz="1200" b="1" dirty="0">
              <a:solidFill>
                <a:schemeClr val="bg1"/>
              </a:solidFill>
            </a:endParaRPr>
          </a:p>
          <a:p>
            <a:r>
              <a:rPr lang="en-US" altLang="zh-CN" sz="1200" b="1" dirty="0" smtClean="0">
                <a:solidFill>
                  <a:schemeClr val="bg1"/>
                </a:solidFill>
              </a:rPr>
              <a:t>Tel: </a:t>
            </a:r>
            <a:r>
              <a:rPr lang="en-US" altLang="zh-CN" sz="1200" b="1" dirty="0">
                <a:solidFill>
                  <a:schemeClr val="bg1"/>
                </a:solidFill>
              </a:rPr>
              <a:t>+86 186 2628 </a:t>
            </a:r>
            <a:r>
              <a:rPr lang="en-US" altLang="zh-CN" sz="1200" b="1" dirty="0" smtClean="0">
                <a:solidFill>
                  <a:schemeClr val="bg1"/>
                </a:solidFill>
              </a:rPr>
              <a:t>7856</a:t>
            </a:r>
          </a:p>
          <a:p>
            <a:endParaRPr lang="en-US" altLang="zh-CN" sz="1200" b="1" dirty="0">
              <a:solidFill>
                <a:schemeClr val="bg1"/>
              </a:solidFill>
            </a:endParaRPr>
          </a:p>
          <a:p>
            <a:r>
              <a:rPr lang="en-US" altLang="zh-CN" sz="1200" b="1" dirty="0">
                <a:solidFill>
                  <a:schemeClr val="bg1"/>
                </a:solidFill>
              </a:rPr>
              <a:t>E-mail: wqian@newtigers.com.cn</a:t>
            </a:r>
          </a:p>
          <a:p>
            <a:pPr algn="ctr" fontAlgn="auto">
              <a:lnSpc>
                <a:spcPts val="1360"/>
              </a:lnSpc>
            </a:pPr>
            <a:endParaRPr lang="zh-CN" altLang="en-US" sz="800" dirty="0">
              <a:solidFill>
                <a:schemeClr val="bg1"/>
              </a:solidFill>
              <a:latin typeface="幼圆" panose="02010509060101010101" charset="-122"/>
              <a:ea typeface="幼圆" panose="02010509060101010101" charset="-122"/>
              <a:sym typeface="+mn-ea"/>
            </a:endParaRPr>
          </a:p>
        </p:txBody>
      </p:sp>
      <p:sp>
        <p:nvSpPr>
          <p:cNvPr id="13" name="文本框 12"/>
          <p:cNvSpPr txBox="1"/>
          <p:nvPr/>
        </p:nvSpPr>
        <p:spPr>
          <a:xfrm>
            <a:off x="2109869" y="411750"/>
            <a:ext cx="4945341" cy="400110"/>
          </a:xfrm>
          <a:prstGeom prst="rect">
            <a:avLst/>
          </a:prstGeom>
          <a:noFill/>
        </p:spPr>
        <p:txBody>
          <a:bodyPr wrap="square" rtlCol="0">
            <a:spAutoFit/>
          </a:bodyPr>
          <a:lstStyle/>
          <a:p>
            <a:pPr algn="ctr"/>
            <a:r>
              <a:rPr lang="en-US" altLang="zh-CN" sz="2000" b="1" dirty="0" smtClean="0">
                <a:latin typeface="+mj-lt"/>
                <a:ea typeface="幼圆" panose="02010509060101010101" charset="-122"/>
              </a:rPr>
              <a:t>NTC MINING PROGRAMME</a:t>
            </a:r>
            <a:endParaRPr lang="zh-CN" altLang="en-US" sz="2000" b="1" dirty="0">
              <a:latin typeface="+mj-lt"/>
              <a:ea typeface="幼圆" panose="02010509060101010101" charset="-122"/>
              <a:sym typeface="+mn-ea"/>
            </a:endParaRPr>
          </a:p>
        </p:txBody>
      </p:sp>
      <p:sp>
        <p:nvSpPr>
          <p:cNvPr id="14" name="文本框 13"/>
          <p:cNvSpPr txBox="1"/>
          <p:nvPr/>
        </p:nvSpPr>
        <p:spPr>
          <a:xfrm>
            <a:off x="1836000" y="835450"/>
            <a:ext cx="5363210" cy="368300"/>
          </a:xfrm>
          <a:prstGeom prst="rect">
            <a:avLst/>
          </a:prstGeom>
          <a:noFill/>
        </p:spPr>
        <p:txBody>
          <a:bodyPr wrap="square" rtlCol="0">
            <a:spAutoFit/>
          </a:bodyPr>
          <a:lstStyle/>
          <a:p>
            <a:pPr algn="ctr" fontAlgn="auto">
              <a:lnSpc>
                <a:spcPct val="100000"/>
              </a:lnSpc>
              <a:spcAft>
                <a:spcPts val="400"/>
              </a:spcAft>
            </a:pPr>
            <a:r>
              <a:rPr lang="en-US" altLang="zh-CN" dirty="0" smtClean="0">
                <a:latin typeface="+mj-lt"/>
                <a:ea typeface="+mj-ea"/>
                <a:cs typeface="+mj-ea"/>
              </a:rPr>
              <a:t>OUR CONTACT</a:t>
            </a:r>
            <a:endParaRPr lang="zh-CN" altLang="en-US" dirty="0">
              <a:latin typeface="+mj-lt"/>
              <a:ea typeface="+mj-ea"/>
              <a:cs typeface="+mj-ea"/>
            </a:endParaRPr>
          </a:p>
        </p:txBody>
      </p:sp>
      <p:pic>
        <p:nvPicPr>
          <p:cNvPr id="18" name="图片 17"/>
          <p:cNvPicPr>
            <a:picLocks noChangeAspect="1"/>
          </p:cNvPicPr>
          <p:nvPr/>
        </p:nvPicPr>
        <p:blipFill>
          <a:blip r:embed="rId6"/>
          <a:stretch>
            <a:fillRect/>
          </a:stretch>
        </p:blipFill>
        <p:spPr>
          <a:xfrm>
            <a:off x="6878056" y="3219750"/>
            <a:ext cx="1221944" cy="1199993"/>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Users\Administrator\Desktop\mountain-range-1246273_1920.jpgmountain-range-1246273_1920"/>
          <p:cNvPicPr>
            <a:picLocks noChangeAspect="1"/>
          </p:cNvPicPr>
          <p:nvPr/>
        </p:nvPicPr>
        <p:blipFill>
          <a:blip r:embed="rId3"/>
          <a:srcRect t="-215" r="6707" b="20942"/>
          <a:stretch>
            <a:fillRect/>
          </a:stretch>
        </p:blipFill>
        <p:spPr>
          <a:xfrm>
            <a:off x="0" y="-33655"/>
            <a:ext cx="9179560" cy="5163820"/>
          </a:xfrm>
          <a:prstGeom prst="rect">
            <a:avLst/>
          </a:prstGeom>
        </p:spPr>
      </p:pic>
      <p:sp>
        <p:nvSpPr>
          <p:cNvPr id="5" name="矩形 4"/>
          <p:cNvSpPr/>
          <p:nvPr/>
        </p:nvSpPr>
        <p:spPr>
          <a:xfrm>
            <a:off x="0" y="0"/>
            <a:ext cx="9144000" cy="5144135"/>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单圆角矩形 6"/>
          <p:cNvSpPr/>
          <p:nvPr/>
        </p:nvSpPr>
        <p:spPr>
          <a:xfrm>
            <a:off x="1536700" y="873125"/>
            <a:ext cx="5714365" cy="3543935"/>
          </a:xfrm>
          <a:prstGeom prst="snipRoundRect">
            <a:avLst>
              <a:gd name="adj1" fmla="val 0"/>
              <a:gd name="adj2" fmla="val 16667"/>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54835" y="1613535"/>
            <a:ext cx="3895234" cy="1200329"/>
          </a:xfrm>
          <a:prstGeom prst="rect">
            <a:avLst/>
          </a:prstGeom>
          <a:noFill/>
        </p:spPr>
        <p:txBody>
          <a:bodyPr wrap="none" rtlCol="0">
            <a:spAutoFit/>
          </a:bodyPr>
          <a:lstStyle/>
          <a:p>
            <a:r>
              <a:rPr lang="en-US" altLang="zh-CN" sz="3600" b="1" dirty="0">
                <a:solidFill>
                  <a:schemeClr val="bg1"/>
                </a:solidFill>
              </a:rPr>
              <a:t>T H A N K S</a:t>
            </a:r>
          </a:p>
          <a:p>
            <a:r>
              <a:rPr lang="en-US" altLang="zh-CN" sz="3600" b="1" dirty="0">
                <a:solidFill>
                  <a:schemeClr val="bg1"/>
                </a:solidFill>
              </a:rPr>
              <a:t>FOR </a:t>
            </a:r>
            <a:r>
              <a:rPr lang="en-US" altLang="zh-CN" sz="3600" b="1" dirty="0" smtClean="0">
                <a:solidFill>
                  <a:schemeClr val="bg1"/>
                </a:solidFill>
              </a:rPr>
              <a:t> WATCHING</a:t>
            </a:r>
            <a:endParaRPr lang="en-US" altLang="zh-CN" sz="36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grpSp>
        <p:nvGrpSpPr>
          <p:cNvPr id="117" name="组合 116"/>
          <p:cNvGrpSpPr/>
          <p:nvPr/>
        </p:nvGrpSpPr>
        <p:grpSpPr>
          <a:xfrm>
            <a:off x="1529860" y="1384945"/>
            <a:ext cx="1679002" cy="1690926"/>
            <a:chOff x="1993" y="1967"/>
            <a:chExt cx="3643" cy="3668"/>
          </a:xfrm>
        </p:grpSpPr>
        <p:sp>
          <p:nvSpPr>
            <p:cNvPr id="115" name="椭圆 114"/>
            <p:cNvSpPr/>
            <p:nvPr/>
          </p:nvSpPr>
          <p:spPr>
            <a:xfrm>
              <a:off x="1993" y="1967"/>
              <a:ext cx="3643" cy="364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993" y="1992"/>
              <a:ext cx="3643" cy="3643"/>
            </a:xfrm>
            <a:prstGeom prst="ellipse">
              <a:avLst/>
            </a:prstGeom>
            <a:gradFill flip="none" rotWithShape="1">
              <a:gsLst>
                <a:gs pos="60000">
                  <a:srgbClr val="FFFFFF">
                    <a:alpha val="7000"/>
                  </a:srgbClr>
                </a:gs>
                <a:gs pos="100000">
                  <a:srgbClr val="FFFFFF">
                    <a:alpha val="88000"/>
                  </a:srgbClr>
                </a:gs>
              </a:gsLst>
              <a:lin ang="24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8" name="直接连接符 117"/>
          <p:cNvCxnSpPr/>
          <p:nvPr/>
        </p:nvCxnSpPr>
        <p:spPr>
          <a:xfrm>
            <a:off x="3924000" y="1254190"/>
            <a:ext cx="0" cy="282956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1336082" y="3199973"/>
            <a:ext cx="2227918" cy="307777"/>
          </a:xfrm>
          <a:prstGeom prst="rect">
            <a:avLst/>
          </a:prstGeom>
          <a:noFill/>
        </p:spPr>
        <p:txBody>
          <a:bodyPr wrap="none" rtlCol="0">
            <a:spAutoFit/>
          </a:bodyPr>
          <a:lstStyle/>
          <a:p>
            <a:r>
              <a:rPr lang="en-US" altLang="zh-CN" sz="1400" b="1" dirty="0" smtClean="0">
                <a:latin typeface="+mj-ea"/>
                <a:ea typeface="+mj-ea"/>
              </a:rPr>
              <a:t>New Tigers Consulting</a:t>
            </a:r>
            <a:endParaRPr lang="zh-CN" altLang="en-US" sz="1400" b="1" dirty="0">
              <a:latin typeface="+mj-ea"/>
              <a:ea typeface="+mj-ea"/>
            </a:endParaRPr>
          </a:p>
        </p:txBody>
      </p:sp>
      <p:sp>
        <p:nvSpPr>
          <p:cNvPr id="122" name="文本框 121"/>
          <p:cNvSpPr txBox="1"/>
          <p:nvPr/>
        </p:nvSpPr>
        <p:spPr>
          <a:xfrm>
            <a:off x="4068000" y="699750"/>
            <a:ext cx="2083399" cy="369332"/>
          </a:xfrm>
          <a:prstGeom prst="rect">
            <a:avLst/>
          </a:prstGeom>
          <a:noFill/>
        </p:spPr>
        <p:txBody>
          <a:bodyPr wrap="square" rtlCol="0">
            <a:spAutoFit/>
          </a:bodyPr>
          <a:lstStyle/>
          <a:p>
            <a:pPr algn="l" fontAlgn="auto">
              <a:lnSpc>
                <a:spcPct val="100000"/>
              </a:lnSpc>
              <a:spcAft>
                <a:spcPts val="400"/>
              </a:spcAft>
            </a:pPr>
            <a:r>
              <a:rPr lang="en-US" altLang="zh-CN" b="1" dirty="0" smtClean="0">
                <a:latin typeface="+mj-ea"/>
                <a:ea typeface="+mj-ea"/>
                <a:cs typeface="+mj-ea"/>
              </a:rPr>
              <a:t>ABOUT NTC</a:t>
            </a:r>
            <a:endParaRPr lang="zh-CN" altLang="en-US" b="1" dirty="0">
              <a:latin typeface="+mj-ea"/>
              <a:ea typeface="+mj-ea"/>
              <a:cs typeface="+mj-ea"/>
            </a:endParaRPr>
          </a:p>
        </p:txBody>
      </p:sp>
      <p:sp>
        <p:nvSpPr>
          <p:cNvPr id="123" name="文本框 122"/>
          <p:cNvSpPr txBox="1"/>
          <p:nvPr/>
        </p:nvSpPr>
        <p:spPr>
          <a:xfrm>
            <a:off x="4129160" y="1099430"/>
            <a:ext cx="4474840" cy="3139321"/>
          </a:xfrm>
          <a:prstGeom prst="rect">
            <a:avLst/>
          </a:prstGeom>
          <a:noFill/>
        </p:spPr>
        <p:txBody>
          <a:bodyPr wrap="square" rtlCol="0">
            <a:spAutoFit/>
          </a:bodyPr>
          <a:lstStyle/>
          <a:p>
            <a:pPr algn="just">
              <a:lnSpc>
                <a:spcPct val="150000"/>
              </a:lnSpc>
            </a:pPr>
            <a:r>
              <a:rPr lang="en-US" altLang="zh-CN" sz="1100" dirty="0" smtClean="0">
                <a:latin typeface="Candara" panose="020E0502030303020204" pitchFamily="34" charset="0"/>
                <a:ea typeface="幼圆" panose="02010509060101010101" charset="-122"/>
                <a:sym typeface="+mn-ea"/>
              </a:rPr>
              <a:t>Founded in 1997, New </a:t>
            </a:r>
            <a:r>
              <a:rPr lang="en-US" altLang="zh-CN" sz="1100" dirty="0">
                <a:latin typeface="Candara" panose="020E0502030303020204" pitchFamily="34" charset="0"/>
                <a:ea typeface="幼圆" panose="02010509060101010101" charset="-122"/>
                <a:sym typeface="+mn-ea"/>
              </a:rPr>
              <a:t>Tigers Consulting and its wholly owned Chinese subsidiary New Tigers Technologies Ltd are focused on high-level proficient service to European and North American companies looking towards China for expansion of their </a:t>
            </a:r>
            <a:r>
              <a:rPr lang="en-US" altLang="zh-CN" sz="1100" dirty="0" smtClean="0">
                <a:latin typeface="Candara" panose="020E0502030303020204" pitchFamily="34" charset="0"/>
                <a:ea typeface="幼圆" panose="02010509060101010101" charset="-122"/>
                <a:sym typeface="+mn-ea"/>
              </a:rPr>
              <a:t>business.</a:t>
            </a:r>
          </a:p>
          <a:p>
            <a:pPr algn="just">
              <a:lnSpc>
                <a:spcPct val="150000"/>
              </a:lnSpc>
            </a:pPr>
            <a:endParaRPr lang="en-US" altLang="zh-CN" sz="1100" dirty="0" smtClean="0">
              <a:latin typeface="Candara" panose="020E0502030303020204" pitchFamily="34" charset="0"/>
              <a:ea typeface="幼圆" panose="02010509060101010101" charset="-122"/>
              <a:sym typeface="+mn-ea"/>
            </a:endParaRPr>
          </a:p>
          <a:p>
            <a:pPr algn="just">
              <a:lnSpc>
                <a:spcPct val="150000"/>
              </a:lnSpc>
            </a:pPr>
            <a:r>
              <a:rPr lang="en-US" altLang="zh-CN" sz="1100" dirty="0" smtClean="0">
                <a:latin typeface="Candara" panose="020E0502030303020204" pitchFamily="34" charset="0"/>
                <a:ea typeface="幼圆" panose="02010509060101010101" charset="-122"/>
                <a:sym typeface="+mn-ea"/>
              </a:rPr>
              <a:t>Uniquely </a:t>
            </a:r>
            <a:r>
              <a:rPr lang="en-US" altLang="zh-CN" sz="1100" dirty="0">
                <a:latin typeface="Candara" panose="020E0502030303020204" pitchFamily="34" charset="0"/>
                <a:ea typeface="幼圆" panose="02010509060101010101" charset="-122"/>
                <a:sym typeface="+mn-ea"/>
              </a:rPr>
              <a:t>placed </a:t>
            </a:r>
            <a:r>
              <a:rPr lang="en-US" altLang="zh-CN" sz="1100" dirty="0" smtClean="0">
                <a:latin typeface="Candara" panose="020E0502030303020204" pitchFamily="34" charset="0"/>
                <a:ea typeface="幼圆" panose="02010509060101010101" charset="-122"/>
                <a:sym typeface="+mn-ea"/>
              </a:rPr>
              <a:t>with offices </a:t>
            </a:r>
            <a:r>
              <a:rPr lang="en-US" altLang="zh-CN" sz="1100" dirty="0">
                <a:latin typeface="Candara" panose="020E0502030303020204" pitchFamily="34" charset="0"/>
                <a:ea typeface="幼圆" panose="02010509060101010101" charset="-122"/>
                <a:sym typeface="+mn-ea"/>
              </a:rPr>
              <a:t>in </a:t>
            </a:r>
            <a:r>
              <a:rPr lang="en-US" altLang="zh-CN" sz="1100" dirty="0" smtClean="0">
                <a:latin typeface="Candara" panose="020E0502030303020204" pitchFamily="34" charset="0"/>
                <a:ea typeface="幼圆" panose="02010509060101010101" charset="-122"/>
                <a:sym typeface="+mn-ea"/>
              </a:rPr>
              <a:t>China, NTC provides </a:t>
            </a:r>
            <a:r>
              <a:rPr lang="en-US" altLang="zh-CN" sz="1100" dirty="0">
                <a:latin typeface="Candara" panose="020E0502030303020204" pitchFamily="34" charset="0"/>
                <a:ea typeface="幼圆" panose="02010509060101010101" charset="-122"/>
                <a:sym typeface="+mn-ea"/>
              </a:rPr>
              <a:t>top range infrastructure, technological flexibility and cost effective resources to assist companies in achieving their growth potentials for their development. </a:t>
            </a:r>
            <a:r>
              <a:rPr lang="en-US" altLang="zh-CN" sz="1100" dirty="0" smtClean="0">
                <a:latin typeface="Candara" panose="020E0502030303020204" pitchFamily="34" charset="0"/>
                <a:ea typeface="幼圆" panose="02010509060101010101" charset="-122"/>
                <a:sym typeface="+mn-ea"/>
              </a:rPr>
              <a:t>All services </a:t>
            </a:r>
            <a:r>
              <a:rPr lang="en-US" altLang="zh-CN" sz="1100" dirty="0">
                <a:latin typeface="Candara" panose="020E0502030303020204" pitchFamily="34" charset="0"/>
                <a:ea typeface="幼圆" panose="02010509060101010101" charset="-122"/>
                <a:sym typeface="+mn-ea"/>
              </a:rPr>
              <a:t>are tailor made to facilitate long-term, outstanding success for </a:t>
            </a:r>
            <a:r>
              <a:rPr lang="en-US" altLang="zh-CN" sz="1100" dirty="0" smtClean="0">
                <a:latin typeface="Candara" panose="020E0502030303020204" pitchFamily="34" charset="0"/>
                <a:ea typeface="幼圆" panose="02010509060101010101" charset="-122"/>
                <a:sym typeface="+mn-ea"/>
              </a:rPr>
              <a:t>its </a:t>
            </a:r>
            <a:r>
              <a:rPr lang="en-US" altLang="zh-CN" sz="1100" dirty="0" smtClean="0">
                <a:latin typeface="Candara" panose="020E0502030303020204" pitchFamily="34" charset="0"/>
                <a:ea typeface="幼圆" panose="02010509060101010101" charset="-122"/>
                <a:sym typeface="+mn-ea"/>
              </a:rPr>
              <a:t>clients</a:t>
            </a:r>
            <a:r>
              <a:rPr lang="en-US" altLang="zh-CN" sz="1100" dirty="0" smtClean="0">
                <a:latin typeface="Candara" panose="020E0502030303020204" pitchFamily="34" charset="0"/>
                <a:ea typeface="幼圆" panose="02010509060101010101" charset="-122"/>
                <a:sym typeface="+mn-ea"/>
              </a:rPr>
              <a:t>, </a:t>
            </a:r>
            <a:r>
              <a:rPr lang="en-US" altLang="zh-CN" sz="1100" dirty="0" smtClean="0">
                <a:latin typeface="Candara" panose="020E0502030303020204" pitchFamily="34" charset="0"/>
                <a:ea typeface="幼圆" panose="02010509060101010101" charset="-122"/>
                <a:sym typeface="+mn-ea"/>
              </a:rPr>
              <a:t>whether </a:t>
            </a:r>
            <a:r>
              <a:rPr lang="en-US" altLang="zh-CN" sz="1100" dirty="0">
                <a:latin typeface="Candara" panose="020E0502030303020204" pitchFamily="34" charset="0"/>
                <a:ea typeface="幼圆" panose="02010509060101010101" charset="-122"/>
                <a:sym typeface="+mn-ea"/>
              </a:rPr>
              <a:t>they are entering the market or looking for new growth strategies. Altogether, </a:t>
            </a:r>
            <a:r>
              <a:rPr lang="en-US" altLang="zh-CN" sz="1100" dirty="0" smtClean="0">
                <a:latin typeface="Candara" panose="020E0502030303020204" pitchFamily="34" charset="0"/>
                <a:ea typeface="幼圆" panose="02010509060101010101" charset="-122"/>
                <a:sym typeface="+mn-ea"/>
              </a:rPr>
              <a:t>NTC has </a:t>
            </a:r>
            <a:r>
              <a:rPr lang="en-US" altLang="zh-CN" sz="1100" dirty="0">
                <a:latin typeface="Candara" panose="020E0502030303020204" pitchFamily="34" charset="0"/>
                <a:ea typeface="幼圆" panose="02010509060101010101" charset="-122"/>
                <a:sym typeface="+mn-ea"/>
              </a:rPr>
              <a:t>successfully served more than 1,400 International firms in the past </a:t>
            </a:r>
            <a:r>
              <a:rPr lang="en-US" altLang="zh-CN" sz="1100" dirty="0" smtClean="0">
                <a:latin typeface="Candara" panose="020E0502030303020204" pitchFamily="34" charset="0"/>
                <a:ea typeface="幼圆" panose="02010509060101010101" charset="-122"/>
                <a:sym typeface="+mn-ea"/>
              </a:rPr>
              <a:t>22 </a:t>
            </a:r>
            <a:r>
              <a:rPr lang="en-US" altLang="zh-CN" sz="1100" dirty="0">
                <a:latin typeface="Candara" panose="020E0502030303020204" pitchFamily="34" charset="0"/>
                <a:ea typeface="幼圆" panose="02010509060101010101" charset="-122"/>
                <a:sym typeface="+mn-ea"/>
              </a:rPr>
              <a:t>years.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grpSp>
        <p:nvGrpSpPr>
          <p:cNvPr id="8" name="组合 7"/>
          <p:cNvGrpSpPr/>
          <p:nvPr/>
        </p:nvGrpSpPr>
        <p:grpSpPr>
          <a:xfrm rot="10800000">
            <a:off x="553085" y="3088640"/>
            <a:ext cx="1287145" cy="175072"/>
            <a:chOff x="2430" y="4241"/>
            <a:chExt cx="1770" cy="241"/>
          </a:xfrm>
          <a:solidFill>
            <a:schemeClr val="tx1"/>
          </a:solidFill>
        </p:grpSpPr>
        <p:cxnSp>
          <p:nvCxnSpPr>
            <p:cNvPr id="6" name="直接箭头连接符 5"/>
            <p:cNvCxnSpPr/>
            <p:nvPr/>
          </p:nvCxnSpPr>
          <p:spPr>
            <a:xfrm>
              <a:off x="2430" y="4482"/>
              <a:ext cx="1770" cy="0"/>
            </a:xfrm>
            <a:prstGeom prst="straightConnector1">
              <a:avLst/>
            </a:prstGeom>
            <a:grpFill/>
            <a:ln w="111125" cap="flat">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a:off x="3235" y="4241"/>
              <a:ext cx="161" cy="1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900555" y="2902585"/>
            <a:ext cx="1287145" cy="181610"/>
            <a:chOff x="2430" y="4232"/>
            <a:chExt cx="1770" cy="250"/>
          </a:xfrm>
        </p:grpSpPr>
        <p:cxnSp>
          <p:nvCxnSpPr>
            <p:cNvPr id="10" name="直接箭头连接符 9"/>
            <p:cNvCxnSpPr/>
            <p:nvPr/>
          </p:nvCxnSpPr>
          <p:spPr>
            <a:xfrm>
              <a:off x="2430" y="4482"/>
              <a:ext cx="1770" cy="0"/>
            </a:xfrm>
            <a:prstGeom prst="straightConnector1">
              <a:avLst/>
            </a:prstGeom>
            <a:ln w="111125">
              <a:solidFill>
                <a:srgbClr val="B3B3B3"/>
              </a:solidFill>
              <a:tailEnd type="none"/>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a:off x="3235" y="4232"/>
              <a:ext cx="161" cy="170"/>
            </a:xfrm>
            <a:prstGeom prst="triangle">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0800000">
            <a:off x="3263265" y="3088640"/>
            <a:ext cx="1287145" cy="175072"/>
            <a:chOff x="2430" y="4241"/>
            <a:chExt cx="1770" cy="241"/>
          </a:xfrm>
        </p:grpSpPr>
        <p:cxnSp>
          <p:nvCxnSpPr>
            <p:cNvPr id="15" name="直接箭头连接符 14"/>
            <p:cNvCxnSpPr/>
            <p:nvPr/>
          </p:nvCxnSpPr>
          <p:spPr>
            <a:xfrm>
              <a:off x="2430" y="4482"/>
              <a:ext cx="1770" cy="0"/>
            </a:xfrm>
            <a:prstGeom prst="straightConnector1">
              <a:avLst/>
            </a:prstGeom>
            <a:ln w="1111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等腰三角形 15"/>
            <p:cNvSpPr/>
            <p:nvPr/>
          </p:nvSpPr>
          <p:spPr>
            <a:xfrm>
              <a:off x="3235" y="4241"/>
              <a:ext cx="161" cy="170"/>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611370" y="2902585"/>
            <a:ext cx="1287145" cy="181610"/>
            <a:chOff x="2430" y="4232"/>
            <a:chExt cx="1770" cy="250"/>
          </a:xfrm>
        </p:grpSpPr>
        <p:cxnSp>
          <p:nvCxnSpPr>
            <p:cNvPr id="18" name="直接箭头连接符 17"/>
            <p:cNvCxnSpPr/>
            <p:nvPr/>
          </p:nvCxnSpPr>
          <p:spPr>
            <a:xfrm>
              <a:off x="2430" y="4482"/>
              <a:ext cx="1770" cy="0"/>
            </a:xfrm>
            <a:prstGeom prst="straightConnector1">
              <a:avLst/>
            </a:prstGeom>
            <a:ln w="111125">
              <a:solidFill>
                <a:srgbClr val="ACB0B3"/>
              </a:solidFill>
              <a:tailEnd type="none"/>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a:off x="3235" y="4232"/>
              <a:ext cx="161" cy="170"/>
            </a:xfrm>
            <a:prstGeom prst="triangle">
              <a:avLst/>
            </a:prstGeom>
            <a:solidFill>
              <a:srgbClr val="ACB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10800000">
            <a:off x="5997575" y="3088640"/>
            <a:ext cx="1287145" cy="175072"/>
            <a:chOff x="2430" y="4241"/>
            <a:chExt cx="1770" cy="241"/>
          </a:xfrm>
        </p:grpSpPr>
        <p:cxnSp>
          <p:nvCxnSpPr>
            <p:cNvPr id="21" name="直接箭头连接符 20"/>
            <p:cNvCxnSpPr/>
            <p:nvPr/>
          </p:nvCxnSpPr>
          <p:spPr>
            <a:xfrm>
              <a:off x="2430" y="4482"/>
              <a:ext cx="1770" cy="0"/>
            </a:xfrm>
            <a:prstGeom prst="straightConnector1">
              <a:avLst/>
            </a:prstGeom>
            <a:ln w="111125">
              <a:solidFill>
                <a:srgbClr val="4C504F"/>
              </a:solidFill>
              <a:tailEnd type="none"/>
            </a:ln>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a:off x="3235" y="4241"/>
              <a:ext cx="161" cy="170"/>
            </a:xfrm>
            <a:prstGeom prst="triangle">
              <a:avLst/>
            </a:prstGeom>
            <a:solidFill>
              <a:srgbClr val="4C5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345045" y="2902585"/>
            <a:ext cx="1287145" cy="181610"/>
            <a:chOff x="2430" y="4232"/>
            <a:chExt cx="1770" cy="250"/>
          </a:xfrm>
        </p:grpSpPr>
        <p:cxnSp>
          <p:nvCxnSpPr>
            <p:cNvPr id="24" name="直接箭头连接符 23"/>
            <p:cNvCxnSpPr/>
            <p:nvPr/>
          </p:nvCxnSpPr>
          <p:spPr>
            <a:xfrm>
              <a:off x="2430" y="4482"/>
              <a:ext cx="1770" cy="0"/>
            </a:xfrm>
            <a:prstGeom prst="straightConnector1">
              <a:avLst/>
            </a:prstGeom>
            <a:ln w="111125">
              <a:solidFill>
                <a:srgbClr val="82858A"/>
              </a:solidFill>
              <a:tailEnd type="none"/>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a:off x="3235" y="4232"/>
              <a:ext cx="161" cy="170"/>
            </a:xfrm>
            <a:prstGeom prst="triangle">
              <a:avLst/>
            </a:prstGeom>
            <a:solidFill>
              <a:srgbClr val="828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文本框 121"/>
          <p:cNvSpPr txBox="1"/>
          <p:nvPr/>
        </p:nvSpPr>
        <p:spPr>
          <a:xfrm>
            <a:off x="1890395" y="592455"/>
            <a:ext cx="5363210" cy="369332"/>
          </a:xfrm>
          <a:prstGeom prst="rect">
            <a:avLst/>
          </a:prstGeom>
          <a:noFill/>
        </p:spPr>
        <p:txBody>
          <a:bodyPr wrap="square" rtlCol="0">
            <a:spAutoFit/>
          </a:bodyPr>
          <a:lstStyle/>
          <a:p>
            <a:pPr algn="ctr" fontAlgn="auto">
              <a:lnSpc>
                <a:spcPct val="100000"/>
              </a:lnSpc>
              <a:spcAft>
                <a:spcPts val="400"/>
              </a:spcAft>
            </a:pPr>
            <a:r>
              <a:rPr lang="en-US" altLang="zh-CN" b="1" dirty="0" smtClean="0">
                <a:latin typeface="+mj-ea"/>
                <a:ea typeface="+mj-ea"/>
                <a:cs typeface="+mj-ea"/>
              </a:rPr>
              <a:t>COMPANY MILESTONE</a:t>
            </a:r>
            <a:endParaRPr lang="zh-CN" b="1" dirty="0">
              <a:latin typeface="+mj-ea"/>
              <a:ea typeface="+mj-ea"/>
              <a:cs typeface="+mj-ea"/>
            </a:endParaRPr>
          </a:p>
        </p:txBody>
      </p:sp>
      <p:grpSp>
        <p:nvGrpSpPr>
          <p:cNvPr id="42" name="组合 41"/>
          <p:cNvGrpSpPr/>
          <p:nvPr/>
        </p:nvGrpSpPr>
        <p:grpSpPr>
          <a:xfrm>
            <a:off x="2195830" y="3588385"/>
            <a:ext cx="575310" cy="575310"/>
            <a:chOff x="3458" y="5297"/>
            <a:chExt cx="906" cy="906"/>
          </a:xfrm>
        </p:grpSpPr>
        <p:pic>
          <p:nvPicPr>
            <p:cNvPr id="29" name="图片 28" descr="4590484"/>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56" y="5495"/>
              <a:ext cx="510" cy="510"/>
            </a:xfrm>
            <a:prstGeom prst="rect">
              <a:avLst/>
            </a:prstGeom>
          </p:spPr>
        </p:pic>
        <p:sp>
          <p:nvSpPr>
            <p:cNvPr id="34" name="椭圆 33"/>
            <p:cNvSpPr/>
            <p:nvPr/>
          </p:nvSpPr>
          <p:spPr>
            <a:xfrm>
              <a:off x="3458" y="5297"/>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4966335" y="3588385"/>
            <a:ext cx="575310" cy="575310"/>
            <a:chOff x="7821" y="5058"/>
            <a:chExt cx="906" cy="906"/>
          </a:xfrm>
        </p:grpSpPr>
        <p:pic>
          <p:nvPicPr>
            <p:cNvPr id="31" name="图片 30" descr="4590457"/>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019" y="5256"/>
              <a:ext cx="510" cy="510"/>
            </a:xfrm>
            <a:prstGeom prst="rect">
              <a:avLst/>
            </a:prstGeom>
          </p:spPr>
        </p:pic>
        <p:sp>
          <p:nvSpPr>
            <p:cNvPr id="35" name="椭圆 34"/>
            <p:cNvSpPr/>
            <p:nvPr/>
          </p:nvSpPr>
          <p:spPr>
            <a:xfrm>
              <a:off x="7821" y="5058"/>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7700645" y="3588385"/>
            <a:ext cx="575310" cy="575310"/>
            <a:chOff x="12127" y="4860"/>
            <a:chExt cx="906" cy="906"/>
          </a:xfrm>
        </p:grpSpPr>
        <p:pic>
          <p:nvPicPr>
            <p:cNvPr id="33" name="图片 32" descr="4590406"/>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325" y="5058"/>
              <a:ext cx="510" cy="510"/>
            </a:xfrm>
            <a:prstGeom prst="rect">
              <a:avLst/>
            </a:prstGeom>
          </p:spPr>
        </p:pic>
        <p:sp>
          <p:nvSpPr>
            <p:cNvPr id="36" name="椭圆 35"/>
            <p:cNvSpPr/>
            <p:nvPr/>
          </p:nvSpPr>
          <p:spPr>
            <a:xfrm>
              <a:off x="12127" y="4860"/>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329045" y="1862455"/>
            <a:ext cx="575310" cy="575310"/>
            <a:chOff x="9289" y="2594"/>
            <a:chExt cx="906" cy="906"/>
          </a:xfrm>
        </p:grpSpPr>
        <p:pic>
          <p:nvPicPr>
            <p:cNvPr id="32" name="图片 31" descr="4590421"/>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487" y="2792"/>
              <a:ext cx="510" cy="510"/>
            </a:xfrm>
            <a:prstGeom prst="rect">
              <a:avLst/>
            </a:prstGeom>
          </p:spPr>
        </p:pic>
        <p:sp>
          <p:nvSpPr>
            <p:cNvPr id="37" name="椭圆 36"/>
            <p:cNvSpPr/>
            <p:nvPr/>
          </p:nvSpPr>
          <p:spPr>
            <a:xfrm>
              <a:off x="9289" y="2594"/>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609975" y="1862455"/>
            <a:ext cx="575310" cy="575310"/>
            <a:chOff x="5233" y="2594"/>
            <a:chExt cx="906" cy="906"/>
          </a:xfrm>
        </p:grpSpPr>
        <p:pic>
          <p:nvPicPr>
            <p:cNvPr id="30" name="图片 29" descr="4590482"/>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431" y="2792"/>
              <a:ext cx="510" cy="510"/>
            </a:xfrm>
            <a:prstGeom prst="rect">
              <a:avLst/>
            </a:prstGeom>
          </p:spPr>
        </p:pic>
        <p:sp>
          <p:nvSpPr>
            <p:cNvPr id="38" name="椭圆 37"/>
            <p:cNvSpPr/>
            <p:nvPr/>
          </p:nvSpPr>
          <p:spPr>
            <a:xfrm>
              <a:off x="5233" y="2594"/>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901065" y="1862455"/>
            <a:ext cx="575310" cy="575310"/>
            <a:chOff x="1193" y="2506"/>
            <a:chExt cx="906" cy="906"/>
          </a:xfrm>
        </p:grpSpPr>
        <p:pic>
          <p:nvPicPr>
            <p:cNvPr id="28" name="图片 27" descr="4590494"/>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391" y="2704"/>
              <a:ext cx="510" cy="510"/>
            </a:xfrm>
            <a:prstGeom prst="rect">
              <a:avLst/>
            </a:prstGeom>
          </p:spPr>
        </p:pic>
        <p:sp>
          <p:nvSpPr>
            <p:cNvPr id="39" name="椭圆 38"/>
            <p:cNvSpPr/>
            <p:nvPr/>
          </p:nvSpPr>
          <p:spPr>
            <a:xfrm>
              <a:off x="1193" y="2506"/>
              <a:ext cx="907" cy="907"/>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文本框 122"/>
          <p:cNvSpPr txBox="1"/>
          <p:nvPr/>
        </p:nvSpPr>
        <p:spPr>
          <a:xfrm>
            <a:off x="583565" y="3714115"/>
            <a:ext cx="1256665" cy="592470"/>
          </a:xfrm>
          <a:prstGeom prst="rect">
            <a:avLst/>
          </a:prstGeom>
          <a:noFill/>
        </p:spPr>
        <p:txBody>
          <a:bodyPr wrap="square" rtlCol="0">
            <a:spAutoFit/>
          </a:bodyPr>
          <a:lstStyle/>
          <a:p>
            <a:pPr algn="ctr" fontAlgn="auto">
              <a:lnSpc>
                <a:spcPts val="1280"/>
              </a:lnSpc>
            </a:pPr>
            <a:r>
              <a:rPr lang="en-US" altLang="zh-CN" sz="1200" dirty="0" smtClean="0">
                <a:latin typeface="Candara" panose="020E0502030303020204" pitchFamily="34" charset="0"/>
                <a:ea typeface="幼圆" panose="02010509060101010101" charset="-122"/>
              </a:rPr>
              <a:t>NTC was established in Canada</a:t>
            </a:r>
            <a:endParaRPr lang="zh-CN" altLang="en-US" sz="1200" dirty="0">
              <a:latin typeface="Candara" panose="020E0502030303020204" pitchFamily="34" charset="0"/>
              <a:ea typeface="幼圆" panose="02010509060101010101" charset="-122"/>
            </a:endParaRPr>
          </a:p>
        </p:txBody>
      </p:sp>
      <p:sp>
        <p:nvSpPr>
          <p:cNvPr id="46" name="文本框 45"/>
          <p:cNvSpPr txBox="1"/>
          <p:nvPr/>
        </p:nvSpPr>
        <p:spPr>
          <a:xfrm>
            <a:off x="685800" y="3348355"/>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rPr>
              <a:t>1997</a:t>
            </a:r>
            <a:endParaRPr lang="zh-CN" altLang="en-US" sz="1400" b="1" dirty="0">
              <a:latin typeface="Candara" panose="020E0502030303020204" pitchFamily="34" charset="0"/>
              <a:ea typeface="幼圆" panose="02010509060101010101" charset="-122"/>
            </a:endParaRPr>
          </a:p>
        </p:txBody>
      </p:sp>
      <p:sp>
        <p:nvSpPr>
          <p:cNvPr id="47" name="文本框 46"/>
          <p:cNvSpPr txBox="1"/>
          <p:nvPr/>
        </p:nvSpPr>
        <p:spPr>
          <a:xfrm>
            <a:off x="1874800" y="1851750"/>
            <a:ext cx="1401200" cy="592470"/>
          </a:xfrm>
          <a:prstGeom prst="rect">
            <a:avLst/>
          </a:prstGeom>
          <a:noFill/>
        </p:spPr>
        <p:txBody>
          <a:bodyPr wrap="square" rtlCol="0">
            <a:spAutoFit/>
          </a:bodyPr>
          <a:lstStyle/>
          <a:p>
            <a:pPr algn="ctr" fontAlgn="auto">
              <a:lnSpc>
                <a:spcPts val="1280"/>
              </a:lnSpc>
            </a:pPr>
            <a:r>
              <a:rPr lang="en-US" altLang="zh-CN" sz="1200" dirty="0">
                <a:latin typeface="Candara" panose="020E0502030303020204" pitchFamily="34" charset="0"/>
                <a:ea typeface="幼圆" panose="02010509060101010101" charset="-122"/>
              </a:rPr>
              <a:t>S</a:t>
            </a:r>
            <a:r>
              <a:rPr lang="en-US" altLang="zh-CN" sz="1200" dirty="0" smtClean="0">
                <a:latin typeface="Candara" panose="020E0502030303020204" pitchFamily="34" charset="0"/>
                <a:ea typeface="幼圆" panose="02010509060101010101" charset="-122"/>
              </a:rPr>
              <a:t>et up a consulting company in Dublin, Ireland</a:t>
            </a:r>
            <a:endParaRPr lang="zh-CN" altLang="en-US" sz="1200" dirty="0">
              <a:latin typeface="Candara" panose="020E0502030303020204" pitchFamily="34" charset="0"/>
              <a:ea typeface="幼圆" panose="02010509060101010101" charset="-122"/>
              <a:sym typeface="+mn-ea"/>
            </a:endParaRPr>
          </a:p>
        </p:txBody>
      </p:sp>
      <p:sp>
        <p:nvSpPr>
          <p:cNvPr id="48" name="文本框 47"/>
          <p:cNvSpPr txBox="1"/>
          <p:nvPr/>
        </p:nvSpPr>
        <p:spPr>
          <a:xfrm>
            <a:off x="2054160" y="2493989"/>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rPr>
              <a:t>2002</a:t>
            </a:r>
            <a:endParaRPr lang="zh-CN" altLang="en-US" sz="1400" b="1" dirty="0">
              <a:latin typeface="Candara" panose="020E0502030303020204" pitchFamily="34" charset="0"/>
              <a:ea typeface="幼圆" panose="02010509060101010101" charset="-122"/>
            </a:endParaRPr>
          </a:p>
        </p:txBody>
      </p:sp>
      <p:sp>
        <p:nvSpPr>
          <p:cNvPr id="49" name="文本框 48"/>
          <p:cNvSpPr txBox="1"/>
          <p:nvPr/>
        </p:nvSpPr>
        <p:spPr>
          <a:xfrm>
            <a:off x="3132000" y="3651750"/>
            <a:ext cx="1541201" cy="759182"/>
          </a:xfrm>
          <a:prstGeom prst="rect">
            <a:avLst/>
          </a:prstGeom>
          <a:noFill/>
        </p:spPr>
        <p:txBody>
          <a:bodyPr wrap="square" rtlCol="0">
            <a:spAutoFit/>
          </a:bodyPr>
          <a:lstStyle/>
          <a:p>
            <a:pPr algn="ctr" fontAlgn="auto">
              <a:lnSpc>
                <a:spcPts val="1280"/>
              </a:lnSpc>
            </a:pPr>
            <a:r>
              <a:rPr lang="en-US" altLang="zh-CN" sz="1200" dirty="0" smtClean="0">
                <a:latin typeface="Candara" panose="020E0502030303020204" pitchFamily="34" charset="0"/>
                <a:ea typeface="幼圆" panose="02010509060101010101" charset="-122"/>
                <a:sym typeface="+mn-ea"/>
              </a:rPr>
              <a:t>Set up its China HQ in Suzhou — New Tigers Technologies (SIP) Co., Ltd</a:t>
            </a:r>
            <a:endParaRPr lang="zh-CN" altLang="en-US" sz="1200" dirty="0">
              <a:latin typeface="Candara" panose="020E0502030303020204" pitchFamily="34" charset="0"/>
              <a:ea typeface="幼圆" panose="02010509060101010101" charset="-122"/>
              <a:sym typeface="+mn-ea"/>
            </a:endParaRPr>
          </a:p>
        </p:txBody>
      </p:sp>
      <p:sp>
        <p:nvSpPr>
          <p:cNvPr id="50" name="文本框 49"/>
          <p:cNvSpPr txBox="1"/>
          <p:nvPr/>
        </p:nvSpPr>
        <p:spPr>
          <a:xfrm>
            <a:off x="3394710" y="3348355"/>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rPr>
              <a:t>2004</a:t>
            </a:r>
            <a:endParaRPr lang="zh-CN" altLang="en-US" sz="1400" b="1" dirty="0">
              <a:latin typeface="Candara" panose="020E0502030303020204" pitchFamily="34" charset="0"/>
              <a:ea typeface="幼圆" panose="02010509060101010101" charset="-122"/>
              <a:sym typeface="+mn-ea"/>
            </a:endParaRPr>
          </a:p>
        </p:txBody>
      </p:sp>
      <p:sp>
        <p:nvSpPr>
          <p:cNvPr id="51" name="文本框 50"/>
          <p:cNvSpPr txBox="1"/>
          <p:nvPr/>
        </p:nvSpPr>
        <p:spPr>
          <a:xfrm>
            <a:off x="4550409" y="1779750"/>
            <a:ext cx="1447166" cy="759182"/>
          </a:xfrm>
          <a:prstGeom prst="rect">
            <a:avLst/>
          </a:prstGeom>
          <a:noFill/>
        </p:spPr>
        <p:txBody>
          <a:bodyPr wrap="square" rtlCol="0">
            <a:spAutoFit/>
          </a:bodyPr>
          <a:lstStyle/>
          <a:p>
            <a:pPr algn="ctr" fontAlgn="auto">
              <a:lnSpc>
                <a:spcPts val="1280"/>
              </a:lnSpc>
            </a:pPr>
            <a:r>
              <a:rPr lang="en-US" altLang="zh-CN" sz="1200" dirty="0" smtClean="0">
                <a:latin typeface="Candara" panose="020E0502030303020204" pitchFamily="34" charset="0"/>
                <a:ea typeface="幼圆" panose="02010509060101010101" charset="-122"/>
              </a:rPr>
              <a:t>Set up offices in Shanghai, Beijing, Shenzhen and Brisbane, Australia</a:t>
            </a:r>
            <a:endParaRPr lang="zh-CN" altLang="en-US" sz="1200" dirty="0">
              <a:latin typeface="Candara" panose="020E0502030303020204" pitchFamily="34" charset="0"/>
              <a:ea typeface="幼圆" panose="02010509060101010101" charset="-122"/>
            </a:endParaRPr>
          </a:p>
        </p:txBody>
      </p:sp>
      <p:sp>
        <p:nvSpPr>
          <p:cNvPr id="52" name="文本框 51"/>
          <p:cNvSpPr txBox="1"/>
          <p:nvPr/>
        </p:nvSpPr>
        <p:spPr>
          <a:xfrm>
            <a:off x="4790160" y="2510751"/>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sym typeface="+mn-ea"/>
              </a:rPr>
              <a:t>2005</a:t>
            </a:r>
            <a:endParaRPr lang="zh-CN" altLang="en-US" sz="1400" b="1" dirty="0">
              <a:latin typeface="Candara" panose="020E0502030303020204" pitchFamily="34" charset="0"/>
              <a:ea typeface="幼圆" panose="02010509060101010101" charset="-122"/>
              <a:sym typeface="+mn-ea"/>
            </a:endParaRPr>
          </a:p>
        </p:txBody>
      </p:sp>
      <p:sp>
        <p:nvSpPr>
          <p:cNvPr id="53" name="文本框 52"/>
          <p:cNvSpPr txBox="1"/>
          <p:nvPr/>
        </p:nvSpPr>
        <p:spPr>
          <a:xfrm>
            <a:off x="5997575" y="3651750"/>
            <a:ext cx="1347470" cy="759182"/>
          </a:xfrm>
          <a:prstGeom prst="rect">
            <a:avLst/>
          </a:prstGeom>
          <a:noFill/>
        </p:spPr>
        <p:txBody>
          <a:bodyPr wrap="square" rtlCol="0">
            <a:spAutoFit/>
          </a:bodyPr>
          <a:lstStyle/>
          <a:p>
            <a:pPr algn="ctr" fontAlgn="auto">
              <a:lnSpc>
                <a:spcPts val="1280"/>
              </a:lnSpc>
            </a:pPr>
            <a:r>
              <a:rPr lang="en-US" altLang="zh-CN" sz="1200" dirty="0" smtClean="0">
                <a:latin typeface="Candara" panose="020E0502030303020204" pitchFamily="34" charset="0"/>
                <a:ea typeface="幼圆" panose="02010509060101010101" charset="-122"/>
              </a:rPr>
              <a:t>Setup offices in Hong Kong and Rochester, New York</a:t>
            </a:r>
            <a:endParaRPr lang="zh-CN" altLang="en-US" sz="1200" dirty="0">
              <a:latin typeface="Candara" panose="020E0502030303020204" pitchFamily="34" charset="0"/>
              <a:ea typeface="幼圆" panose="02010509060101010101" charset="-122"/>
              <a:sym typeface="+mn-ea"/>
            </a:endParaRPr>
          </a:p>
        </p:txBody>
      </p:sp>
      <p:sp>
        <p:nvSpPr>
          <p:cNvPr id="54" name="文本框 53"/>
          <p:cNvSpPr txBox="1"/>
          <p:nvPr/>
        </p:nvSpPr>
        <p:spPr>
          <a:xfrm>
            <a:off x="6138545" y="3348355"/>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rPr>
              <a:t>2007</a:t>
            </a:r>
            <a:endParaRPr lang="zh-CN" altLang="en-US" sz="1400" b="1" dirty="0">
              <a:latin typeface="Candara" panose="020E0502030303020204" pitchFamily="34" charset="0"/>
              <a:ea typeface="幼圆" panose="02010509060101010101" charset="-122"/>
              <a:sym typeface="+mn-ea"/>
            </a:endParaRPr>
          </a:p>
        </p:txBody>
      </p:sp>
      <p:sp>
        <p:nvSpPr>
          <p:cNvPr id="55" name="文本框 54"/>
          <p:cNvSpPr txBox="1"/>
          <p:nvPr/>
        </p:nvSpPr>
        <p:spPr>
          <a:xfrm>
            <a:off x="7345046" y="1851750"/>
            <a:ext cx="1402954" cy="592470"/>
          </a:xfrm>
          <a:prstGeom prst="rect">
            <a:avLst/>
          </a:prstGeom>
          <a:noFill/>
        </p:spPr>
        <p:txBody>
          <a:bodyPr wrap="square" rtlCol="0">
            <a:spAutoFit/>
          </a:bodyPr>
          <a:lstStyle/>
          <a:p>
            <a:pPr algn="ctr" fontAlgn="auto">
              <a:lnSpc>
                <a:spcPts val="1280"/>
              </a:lnSpc>
            </a:pPr>
            <a:r>
              <a:rPr lang="en-US" altLang="zh-CN" sz="1200" dirty="0" smtClean="0">
                <a:solidFill>
                  <a:srgbClr val="FF3300"/>
                </a:solidFill>
                <a:latin typeface="Candara" panose="020E0502030303020204" pitchFamily="34" charset="0"/>
                <a:ea typeface="幼圆" panose="02010509060101010101" charset="-122"/>
              </a:rPr>
              <a:t>Start to provide Mining </a:t>
            </a:r>
            <a:r>
              <a:rPr lang="en-US" altLang="zh-CN" sz="1200" dirty="0">
                <a:solidFill>
                  <a:srgbClr val="FF3300"/>
                </a:solidFill>
                <a:latin typeface="Candara" panose="020E0502030303020204" pitchFamily="34" charset="0"/>
                <a:ea typeface="幼圆" panose="02010509060101010101" charset="-122"/>
              </a:rPr>
              <a:t>f</a:t>
            </a:r>
            <a:r>
              <a:rPr lang="en-US" altLang="zh-CN" sz="1200" dirty="0" smtClean="0">
                <a:solidFill>
                  <a:srgbClr val="FF3300"/>
                </a:solidFill>
                <a:latin typeface="Candara" panose="020E0502030303020204" pitchFamily="34" charset="0"/>
                <a:ea typeface="幼圆" panose="02010509060101010101" charset="-122"/>
              </a:rPr>
              <a:t>inancing &amp; offtake service</a:t>
            </a:r>
            <a:endParaRPr lang="zh-CN" altLang="en-US" sz="1200" dirty="0">
              <a:solidFill>
                <a:srgbClr val="FF3300"/>
              </a:solidFill>
              <a:latin typeface="Candara" panose="020E0502030303020204" pitchFamily="34" charset="0"/>
              <a:ea typeface="幼圆" panose="02010509060101010101" charset="-122"/>
              <a:sym typeface="+mn-ea"/>
            </a:endParaRPr>
          </a:p>
        </p:txBody>
      </p:sp>
      <p:sp>
        <p:nvSpPr>
          <p:cNvPr id="56" name="文本框 55"/>
          <p:cNvSpPr txBox="1"/>
          <p:nvPr/>
        </p:nvSpPr>
        <p:spPr>
          <a:xfrm>
            <a:off x="7468948" y="2510751"/>
            <a:ext cx="1005840" cy="307777"/>
          </a:xfrm>
          <a:prstGeom prst="rect">
            <a:avLst/>
          </a:prstGeom>
          <a:noFill/>
        </p:spPr>
        <p:txBody>
          <a:bodyPr wrap="square" rtlCol="0">
            <a:spAutoFit/>
          </a:bodyPr>
          <a:lstStyle/>
          <a:p>
            <a:pPr algn="ctr">
              <a:lnSpc>
                <a:spcPct val="100000"/>
              </a:lnSpc>
            </a:pPr>
            <a:r>
              <a:rPr lang="en-US" altLang="zh-CN" sz="1400" b="1" dirty="0" smtClean="0">
                <a:latin typeface="Candara" panose="020E0502030303020204" pitchFamily="34" charset="0"/>
                <a:ea typeface="幼圆" panose="02010509060101010101" charset="-122"/>
              </a:rPr>
              <a:t>2008</a:t>
            </a:r>
            <a:endParaRPr lang="zh-CN" altLang="en-US" sz="1400" b="1" dirty="0">
              <a:latin typeface="Candara" panose="020E0502030303020204" pitchFamily="34" charset="0"/>
              <a:ea typeface="幼圆" panose="020105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pic>
        <p:nvPicPr>
          <p:cNvPr id="4" name="图片 3" descr="C:\Users\Administrator\Desktop\ruler-1246653_1920.jpgruler-1246653_1920"/>
          <p:cNvPicPr>
            <a:picLocks noChangeAspect="1"/>
          </p:cNvPicPr>
          <p:nvPr/>
        </p:nvPicPr>
        <p:blipFill>
          <a:blip r:embed="rId3"/>
          <a:srcRect l="15870" t="37" r="25187" b="-37"/>
          <a:stretch>
            <a:fillRect/>
          </a:stretch>
        </p:blipFill>
        <p:spPr>
          <a:xfrm>
            <a:off x="4578985" y="-18415"/>
            <a:ext cx="4571365" cy="5166360"/>
          </a:xfrm>
          <a:prstGeom prst="rect">
            <a:avLst/>
          </a:prstGeom>
        </p:spPr>
      </p:pic>
      <p:sp>
        <p:nvSpPr>
          <p:cNvPr id="5" name="矩形 4"/>
          <p:cNvSpPr/>
          <p:nvPr/>
        </p:nvSpPr>
        <p:spPr>
          <a:xfrm>
            <a:off x="4580890" y="-18415"/>
            <a:ext cx="4569460" cy="516318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577695" y="370394"/>
            <a:ext cx="3418305" cy="369332"/>
          </a:xfrm>
          <a:prstGeom prst="rect">
            <a:avLst/>
          </a:prstGeom>
          <a:noFill/>
        </p:spPr>
        <p:txBody>
          <a:bodyPr wrap="square" rtlCol="0">
            <a:spAutoFit/>
          </a:bodyPr>
          <a:lstStyle/>
          <a:p>
            <a:pPr algn="ctr" fontAlgn="auto">
              <a:lnSpc>
                <a:spcPct val="100000"/>
              </a:lnSpc>
              <a:spcAft>
                <a:spcPts val="400"/>
              </a:spcAft>
            </a:pPr>
            <a:r>
              <a:rPr lang="en-US" altLang="zh-CN" b="1" dirty="0" smtClean="0">
                <a:latin typeface="+mj-ea"/>
                <a:ea typeface="+mj-ea"/>
                <a:cs typeface="+mj-ea"/>
              </a:rPr>
              <a:t>MINING PROGRAMME</a:t>
            </a:r>
            <a:endParaRPr lang="zh-CN" b="1" dirty="0">
              <a:latin typeface="+mj-ea"/>
              <a:ea typeface="+mj-ea"/>
              <a:cs typeface="+mj-ea"/>
            </a:endParaRPr>
          </a:p>
        </p:txBody>
      </p:sp>
      <p:sp>
        <p:nvSpPr>
          <p:cNvPr id="123" name="文本框 122"/>
          <p:cNvSpPr txBox="1"/>
          <p:nvPr/>
        </p:nvSpPr>
        <p:spPr>
          <a:xfrm>
            <a:off x="324000" y="771750"/>
            <a:ext cx="3888000" cy="3901068"/>
          </a:xfrm>
          <a:prstGeom prst="rect">
            <a:avLst/>
          </a:prstGeom>
          <a:noFill/>
        </p:spPr>
        <p:txBody>
          <a:bodyPr wrap="square" rtlCol="0">
            <a:spAutoFit/>
          </a:bodyPr>
          <a:lstStyle/>
          <a:p>
            <a:pPr algn="just">
              <a:lnSpc>
                <a:spcPct val="150000"/>
              </a:lnSpc>
            </a:pPr>
            <a:r>
              <a:rPr lang="en-US" altLang="zh-CN" sz="1100" dirty="0" smtClean="0">
                <a:latin typeface="Candara" panose="020E0502030303020204" pitchFamily="34" charset="0"/>
              </a:rPr>
              <a:t>Specifically </a:t>
            </a:r>
            <a:r>
              <a:rPr lang="en-US" altLang="zh-CN" sz="1100" dirty="0">
                <a:latin typeface="Candara" panose="020E0502030303020204" pitchFamily="34" charset="0"/>
              </a:rPr>
              <a:t>on the mining business front, with the upsurge of the Chinese economy, Chinese companies and investment firms have discovered a new opportunity in the mining space, and are willing and ready to invest in promising overseas projects</a:t>
            </a:r>
            <a:r>
              <a:rPr lang="en-US" altLang="zh-CN" sz="1100" dirty="0" smtClean="0">
                <a:latin typeface="Candara" panose="020E0502030303020204" pitchFamily="34" charset="0"/>
              </a:rPr>
              <a:t>. However</a:t>
            </a:r>
            <a:r>
              <a:rPr lang="en-US" altLang="zh-CN" sz="1100" dirty="0">
                <a:latin typeface="Candara" panose="020E0502030303020204" pitchFamily="34" charset="0"/>
              </a:rPr>
              <a:t>, closing financing deals between foreign mining companies and Chinese Investors are not always easy due to differences in language, culture, legal system and expectations. Prolonged negotiations plus extensive travels to </a:t>
            </a:r>
            <a:r>
              <a:rPr lang="en-US" altLang="zh-CN" sz="1100" dirty="0" smtClean="0">
                <a:latin typeface="Candara" panose="020E0502030303020204" pitchFamily="34" charset="0"/>
              </a:rPr>
              <a:t>China </a:t>
            </a:r>
            <a:r>
              <a:rPr lang="en-US" altLang="zh-CN" sz="1100" dirty="0">
                <a:latin typeface="Candara" panose="020E0502030303020204" pitchFamily="34" charset="0"/>
              </a:rPr>
              <a:t>add to the cost of doing business.</a:t>
            </a:r>
            <a:r>
              <a:rPr lang="en-US" altLang="zh-CN" sz="1100" dirty="0" smtClean="0">
                <a:latin typeface="Candara" panose="020E0502030303020204" pitchFamily="34" charset="0"/>
                <a:ea typeface="幼圆" panose="02010509060101010101" charset="-122"/>
              </a:rPr>
              <a:t>  </a:t>
            </a:r>
          </a:p>
          <a:p>
            <a:pPr algn="just">
              <a:lnSpc>
                <a:spcPct val="150000"/>
              </a:lnSpc>
            </a:pPr>
            <a:endParaRPr lang="en-US" altLang="zh-CN" sz="1100" dirty="0">
              <a:latin typeface="Candara" panose="020E0502030303020204" pitchFamily="34" charset="0"/>
              <a:ea typeface="幼圆" panose="02010509060101010101" charset="-122"/>
            </a:endParaRPr>
          </a:p>
          <a:p>
            <a:pPr algn="just">
              <a:lnSpc>
                <a:spcPct val="150000"/>
              </a:lnSpc>
            </a:pPr>
            <a:r>
              <a:rPr lang="en-US" altLang="zh-CN" sz="1100" dirty="0" smtClean="0">
                <a:latin typeface="Candara" panose="020E0502030303020204" pitchFamily="34" charset="0"/>
                <a:ea typeface="幼圆" panose="02010509060101010101" charset="-122"/>
              </a:rPr>
              <a:t>Over the </a:t>
            </a:r>
            <a:r>
              <a:rPr lang="en-US" altLang="zh-CN" sz="1100" dirty="0" smtClean="0">
                <a:latin typeface="Candara" panose="020E0502030303020204" pitchFamily="34" charset="0"/>
                <a:ea typeface="幼圆" panose="02010509060101010101" charset="-122"/>
              </a:rPr>
              <a:t>past 12 years</a:t>
            </a:r>
            <a:r>
              <a:rPr lang="en-US" altLang="zh-CN" sz="1100" dirty="0" smtClean="0">
                <a:latin typeface="Candara" panose="020E0502030303020204" pitchFamily="34" charset="0"/>
                <a:ea typeface="幼圆" panose="02010509060101010101" charset="-122"/>
              </a:rPr>
              <a:t>, NTC worked with more than 70 foreign junior and producing mining companies and represented them in China to secure offtake partners and investors. To match the recent requirements from our </a:t>
            </a:r>
            <a:r>
              <a:rPr lang="en-US" altLang="zh-CN" sz="1100" dirty="0">
                <a:latin typeface="Candara" panose="020E0502030303020204" pitchFamily="34" charset="0"/>
                <a:ea typeface="幼圆" panose="02010509060101010101" charset="-122"/>
              </a:rPr>
              <a:t>M</a:t>
            </a:r>
            <a:r>
              <a:rPr lang="en-US" altLang="zh-CN" sz="1100" dirty="0" smtClean="0">
                <a:latin typeface="Candara" panose="020E0502030303020204" pitchFamily="34" charset="0"/>
                <a:ea typeface="幼圆" panose="02010509060101010101" charset="-122"/>
              </a:rPr>
              <a:t>ining Clients,  NTC has now launched our unique “Mining </a:t>
            </a:r>
            <a:r>
              <a:rPr lang="en-US" altLang="zh-CN" sz="1100" dirty="0" err="1" smtClean="0">
                <a:latin typeface="Candara" panose="020E0502030303020204" pitchFamily="34" charset="0"/>
                <a:ea typeface="幼圆" panose="02010509060101010101" charset="-122"/>
              </a:rPr>
              <a:t>Programme</a:t>
            </a:r>
            <a:r>
              <a:rPr lang="en-US" altLang="zh-CN" sz="1100" dirty="0" smtClean="0">
                <a:latin typeface="Candara" panose="020E0502030303020204" pitchFamily="34" charset="0"/>
                <a:ea typeface="幼圆" panose="02010509060101010101" charset="-122"/>
              </a:rPr>
              <a:t>”.</a:t>
            </a:r>
            <a:endParaRPr lang="zh-CN" altLang="en-US" sz="1100" dirty="0" smtClean="0">
              <a:latin typeface="Candara" panose="020E0502030303020204" pitchFamily="34" charset="0"/>
              <a:ea typeface="幼圆" panose="02010509060101010101" charset="-122"/>
              <a:sym typeface="+mn-ea"/>
            </a:endParaRPr>
          </a:p>
        </p:txBody>
      </p:sp>
      <p:sp>
        <p:nvSpPr>
          <p:cNvPr id="6" name="矩形 5"/>
          <p:cNvSpPr/>
          <p:nvPr/>
        </p:nvSpPr>
        <p:spPr>
          <a:xfrm>
            <a:off x="1486180" y="4686569"/>
            <a:ext cx="1861820" cy="261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100" dirty="0" smtClean="0">
                <a:latin typeface="Candara" panose="020E0502030303020204" pitchFamily="34" charset="0"/>
                <a:ea typeface="幼圆" panose="02010509060101010101" charset="-122"/>
                <a:sym typeface="+mn-ea"/>
              </a:rPr>
              <a:t>www.newtigers.com</a:t>
            </a:r>
            <a:endParaRPr lang="zh-CN" altLang="en-US" sz="1100" dirty="0">
              <a:solidFill>
                <a:schemeClr val="bg1"/>
              </a:solidFill>
              <a:latin typeface="Candara" panose="020E0502030303020204" pitchFamily="34" charset="0"/>
              <a:ea typeface="幼圆" panose="02010509060101010101"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矩形 4"/>
          <p:cNvSpPr/>
          <p:nvPr/>
        </p:nvSpPr>
        <p:spPr>
          <a:xfrm>
            <a:off x="3893709" y="1419750"/>
            <a:ext cx="5250292" cy="372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2109869" y="411750"/>
            <a:ext cx="4945341" cy="400110"/>
          </a:xfrm>
          <a:prstGeom prst="rect">
            <a:avLst/>
          </a:prstGeom>
          <a:noFill/>
        </p:spPr>
        <p:txBody>
          <a:bodyPr wrap="square" rtlCol="0">
            <a:spAutoFit/>
          </a:bodyPr>
          <a:lstStyle/>
          <a:p>
            <a:pPr algn="ctr"/>
            <a:r>
              <a:rPr lang="en-US" altLang="zh-CN" sz="2000" b="1" dirty="0" smtClean="0">
                <a:latin typeface="+mj-ea"/>
                <a:ea typeface="+mj-ea"/>
              </a:rPr>
              <a:t>NTC MINING PROGRAMME</a:t>
            </a:r>
            <a:endParaRPr lang="zh-CN" altLang="en-US" sz="2000" b="1" dirty="0">
              <a:latin typeface="+mj-ea"/>
              <a:ea typeface="+mj-ea"/>
              <a:sym typeface="+mn-ea"/>
            </a:endParaRPr>
          </a:p>
        </p:txBody>
      </p:sp>
      <p:sp>
        <p:nvSpPr>
          <p:cNvPr id="122" name="文本框 121"/>
          <p:cNvSpPr txBox="1"/>
          <p:nvPr/>
        </p:nvSpPr>
        <p:spPr>
          <a:xfrm>
            <a:off x="1836000" y="835450"/>
            <a:ext cx="5363210" cy="368300"/>
          </a:xfrm>
          <a:prstGeom prst="rect">
            <a:avLst/>
          </a:prstGeom>
          <a:noFill/>
        </p:spPr>
        <p:txBody>
          <a:bodyPr wrap="square" rtlCol="0">
            <a:spAutoFit/>
          </a:bodyPr>
          <a:lstStyle/>
          <a:p>
            <a:pPr algn="ctr" fontAlgn="auto">
              <a:lnSpc>
                <a:spcPct val="100000"/>
              </a:lnSpc>
              <a:spcAft>
                <a:spcPts val="400"/>
              </a:spcAft>
            </a:pPr>
            <a:r>
              <a:rPr lang="en-US" altLang="zh-CN" dirty="0" smtClean="0">
                <a:latin typeface="+mj-ea"/>
                <a:ea typeface="+mj-ea"/>
                <a:cs typeface="+mj-ea"/>
              </a:rPr>
              <a:t>TEAM LEADER</a:t>
            </a:r>
            <a:endParaRPr lang="zh-CN" altLang="en-US" dirty="0">
              <a:latin typeface="+mj-ea"/>
              <a:ea typeface="+mj-ea"/>
              <a:cs typeface="+mj-ea"/>
            </a:endParaRPr>
          </a:p>
        </p:txBody>
      </p:sp>
      <p:sp>
        <p:nvSpPr>
          <p:cNvPr id="123" name="文本框 122"/>
          <p:cNvSpPr txBox="1"/>
          <p:nvPr/>
        </p:nvSpPr>
        <p:spPr>
          <a:xfrm>
            <a:off x="4356000" y="1692425"/>
            <a:ext cx="3744000" cy="2097434"/>
          </a:xfrm>
          <a:prstGeom prst="rect">
            <a:avLst/>
          </a:prstGeom>
          <a:noFill/>
        </p:spPr>
        <p:txBody>
          <a:bodyPr wrap="square" rtlCol="0">
            <a:spAutoFit/>
          </a:bodyPr>
          <a:lstStyle/>
          <a:p>
            <a:pPr algn="just">
              <a:lnSpc>
                <a:spcPct val="150000"/>
              </a:lnSpc>
            </a:pPr>
            <a:r>
              <a:rPr lang="en-US" altLang="zh-CN" sz="1100" dirty="0" smtClean="0">
                <a:latin typeface="Candara" panose="020E0502030303020204" pitchFamily="34" charset="0"/>
                <a:ea typeface="幼圆" panose="02010509060101010101" charset="-122"/>
              </a:rPr>
              <a:t>Dr</a:t>
            </a:r>
            <a:r>
              <a:rPr lang="en-US" altLang="zh-CN" sz="1100" dirty="0">
                <a:latin typeface="Candara" panose="020E0502030303020204" pitchFamily="34" charset="0"/>
                <a:ea typeface="幼圆" panose="02010509060101010101" charset="-122"/>
              </a:rPr>
              <a:t>. Wei Qian, a Canadian citizen, born in Suzhou, China, is the Manager Director of New Tigers Consulting Ltd (Canada) and New Tigers Technologies (SIP) Co., Ltd. He is also the major shareholder of New Tigers Investment Ltd (Ireland). He obtained a Master’s Degree in Business Studies and the award of Sir Charles Harvey at London School of Economics (LSE) in 1991, and received a Doctor’s Degree in Economics at the University of Limerick, Ireland in 1999.</a:t>
            </a:r>
            <a:endParaRPr lang="zh-CN" altLang="en-US" sz="1100" dirty="0">
              <a:latin typeface="Candara" panose="020E0502030303020204" pitchFamily="34" charset="0"/>
              <a:ea typeface="幼圆" panose="02010509060101010101" charset="-122"/>
              <a:sym typeface="+mn-ea"/>
            </a:endParaRPr>
          </a:p>
        </p:txBody>
      </p:sp>
      <p:sp>
        <p:nvSpPr>
          <p:cNvPr id="7" name="文本框 6"/>
          <p:cNvSpPr txBox="1"/>
          <p:nvPr/>
        </p:nvSpPr>
        <p:spPr>
          <a:xfrm>
            <a:off x="4284000" y="4148980"/>
            <a:ext cx="2698750" cy="368300"/>
          </a:xfrm>
          <a:prstGeom prst="rect">
            <a:avLst/>
          </a:prstGeom>
          <a:noFill/>
        </p:spPr>
        <p:txBody>
          <a:bodyPr wrap="square" rtlCol="0">
            <a:spAutoFit/>
          </a:bodyPr>
          <a:lstStyle/>
          <a:p>
            <a:pPr algn="l" fontAlgn="auto">
              <a:lnSpc>
                <a:spcPct val="100000"/>
              </a:lnSpc>
              <a:spcAft>
                <a:spcPts val="400"/>
              </a:spcAft>
            </a:pPr>
            <a:r>
              <a:rPr lang="en-US" altLang="zh-CN" b="1" dirty="0" smtClean="0">
                <a:latin typeface="+mj-ea"/>
                <a:ea typeface="+mj-ea"/>
                <a:cs typeface="+mj-ea"/>
              </a:rPr>
              <a:t>Dr. Wei Qian</a:t>
            </a:r>
            <a:endParaRPr lang="zh-CN" altLang="en-US" b="1" dirty="0">
              <a:latin typeface="+mj-ea"/>
              <a:ea typeface="+mj-ea"/>
              <a:cs typeface="+mj-ea"/>
            </a:endParaRPr>
          </a:p>
        </p:txBody>
      </p:sp>
      <p:sp>
        <p:nvSpPr>
          <p:cNvPr id="10" name="文本框 9"/>
          <p:cNvSpPr txBox="1"/>
          <p:nvPr/>
        </p:nvSpPr>
        <p:spPr>
          <a:xfrm>
            <a:off x="4323443" y="4454751"/>
            <a:ext cx="2136775" cy="276999"/>
          </a:xfrm>
          <a:prstGeom prst="rect">
            <a:avLst/>
          </a:prstGeom>
          <a:noFill/>
        </p:spPr>
        <p:txBody>
          <a:bodyPr wrap="square" rtlCol="0">
            <a:spAutoFit/>
          </a:bodyPr>
          <a:lstStyle/>
          <a:p>
            <a:pPr algn="l"/>
            <a:r>
              <a:rPr lang="en-US" altLang="zh-CN" sz="1200" dirty="0" smtClean="0">
                <a:latin typeface="+mj-ea"/>
                <a:ea typeface="+mj-ea"/>
                <a:sym typeface="+mn-ea"/>
              </a:rPr>
              <a:t>Managing Director</a:t>
            </a:r>
            <a:endParaRPr lang="zh-CN" altLang="en-US" sz="1200" dirty="0">
              <a:latin typeface="+mj-ea"/>
              <a:ea typeface="+mj-ea"/>
              <a:sym typeface="+mn-ea"/>
            </a:endParaRPr>
          </a:p>
        </p:txBody>
      </p:sp>
      <p:pic>
        <p:nvPicPr>
          <p:cNvPr id="2" name="图片 1"/>
          <p:cNvPicPr>
            <a:picLocks noChangeAspect="1"/>
          </p:cNvPicPr>
          <p:nvPr/>
        </p:nvPicPr>
        <p:blipFill>
          <a:blip r:embed="rId3"/>
          <a:stretch>
            <a:fillRect/>
          </a:stretch>
        </p:blipFill>
        <p:spPr>
          <a:xfrm>
            <a:off x="0" y="1436790"/>
            <a:ext cx="3893709" cy="3706710"/>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355" y="1691158"/>
            <a:ext cx="2331719" cy="196059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570" y="1698546"/>
            <a:ext cx="2328590" cy="195320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523" y="1698546"/>
            <a:ext cx="2331721" cy="1953204"/>
          </a:xfrm>
          <a:prstGeom prst="rect">
            <a:avLst/>
          </a:prstGeom>
        </p:spPr>
      </p:pic>
      <p:sp>
        <p:nvSpPr>
          <p:cNvPr id="8" name="文本框 7"/>
          <p:cNvSpPr txBox="1"/>
          <p:nvPr/>
        </p:nvSpPr>
        <p:spPr>
          <a:xfrm>
            <a:off x="699769" y="3752215"/>
            <a:ext cx="2403475" cy="461665"/>
          </a:xfrm>
          <a:prstGeom prst="rect">
            <a:avLst/>
          </a:prstGeom>
          <a:noFill/>
        </p:spPr>
        <p:txBody>
          <a:bodyPr wrap="square" rtlCol="0">
            <a:spAutoFit/>
          </a:bodyPr>
          <a:lstStyle/>
          <a:p>
            <a:pPr>
              <a:spcAft>
                <a:spcPts val="400"/>
              </a:spcAft>
            </a:pPr>
            <a:r>
              <a:rPr lang="en-US" altLang="zh-CN" sz="1200" b="1" dirty="0">
                <a:latin typeface="Candara" panose="020E0502030303020204" pitchFamily="34" charset="0"/>
              </a:rPr>
              <a:t>Represent your company and project in China cost </a:t>
            </a:r>
            <a:r>
              <a:rPr lang="en-US" altLang="zh-CN" sz="1200" b="1" dirty="0" smtClean="0">
                <a:latin typeface="Candara" panose="020E0502030303020204" pitchFamily="34" charset="0"/>
              </a:rPr>
              <a:t>effectively</a:t>
            </a:r>
            <a:endParaRPr lang="zh-CN" altLang="en-US" sz="1200" dirty="0">
              <a:latin typeface="Candara" panose="020E0502030303020204" pitchFamily="34" charset="0"/>
              <a:ea typeface="+mj-ea"/>
              <a:cs typeface="+mj-ea"/>
            </a:endParaRPr>
          </a:p>
        </p:txBody>
      </p:sp>
      <p:sp>
        <p:nvSpPr>
          <p:cNvPr id="10" name="文本框 9"/>
          <p:cNvSpPr txBox="1"/>
          <p:nvPr/>
        </p:nvSpPr>
        <p:spPr>
          <a:xfrm>
            <a:off x="3321684" y="3752215"/>
            <a:ext cx="2258315" cy="461665"/>
          </a:xfrm>
          <a:prstGeom prst="rect">
            <a:avLst/>
          </a:prstGeom>
          <a:noFill/>
        </p:spPr>
        <p:txBody>
          <a:bodyPr wrap="square" rtlCol="0">
            <a:spAutoFit/>
          </a:bodyPr>
          <a:lstStyle/>
          <a:p>
            <a:pPr>
              <a:spcAft>
                <a:spcPts val="400"/>
              </a:spcAft>
            </a:pPr>
            <a:r>
              <a:rPr lang="en-US" altLang="zh-CN" sz="1200" b="1" dirty="0">
                <a:latin typeface="Candara" panose="020E0502030303020204" pitchFamily="34" charset="0"/>
              </a:rPr>
              <a:t>Seek and secure financing from Chinese investor/partners</a:t>
            </a:r>
            <a:endParaRPr lang="zh-CN" altLang="en-US" sz="1200" b="1" dirty="0">
              <a:latin typeface="Candara" panose="020E0502030303020204" pitchFamily="34" charset="0"/>
            </a:endParaRPr>
          </a:p>
        </p:txBody>
      </p:sp>
      <p:sp>
        <p:nvSpPr>
          <p:cNvPr id="12" name="文本框 11"/>
          <p:cNvSpPr txBox="1"/>
          <p:nvPr/>
        </p:nvSpPr>
        <p:spPr>
          <a:xfrm>
            <a:off x="5943599" y="3752215"/>
            <a:ext cx="2403475" cy="461665"/>
          </a:xfrm>
          <a:prstGeom prst="rect">
            <a:avLst/>
          </a:prstGeom>
          <a:noFill/>
        </p:spPr>
        <p:txBody>
          <a:bodyPr wrap="square" rtlCol="0">
            <a:spAutoFit/>
          </a:bodyPr>
          <a:lstStyle/>
          <a:p>
            <a:pPr>
              <a:spcAft>
                <a:spcPts val="400"/>
              </a:spcAft>
            </a:pPr>
            <a:r>
              <a:rPr lang="en-US" altLang="zh-CN" sz="1200" b="1" dirty="0">
                <a:latin typeface="Candara" panose="020E0502030303020204" pitchFamily="34" charset="0"/>
              </a:rPr>
              <a:t>Search, secure and manage offtake customers</a:t>
            </a:r>
            <a:endParaRPr lang="zh-CN" altLang="en-US" sz="1200" b="1" dirty="0">
              <a:latin typeface="Candara" panose="020E0502030303020204" pitchFamily="34" charset="0"/>
            </a:endParaRPr>
          </a:p>
        </p:txBody>
      </p:sp>
      <p:sp>
        <p:nvSpPr>
          <p:cNvPr id="14" name="文本框 13"/>
          <p:cNvSpPr txBox="1"/>
          <p:nvPr/>
        </p:nvSpPr>
        <p:spPr>
          <a:xfrm>
            <a:off x="2109869" y="411750"/>
            <a:ext cx="4945341" cy="400110"/>
          </a:xfrm>
          <a:prstGeom prst="rect">
            <a:avLst/>
          </a:prstGeom>
          <a:noFill/>
        </p:spPr>
        <p:txBody>
          <a:bodyPr wrap="square" rtlCol="0">
            <a:spAutoFit/>
          </a:bodyPr>
          <a:lstStyle/>
          <a:p>
            <a:pPr algn="ctr"/>
            <a:r>
              <a:rPr lang="en-US" altLang="zh-CN" sz="2000" b="1" dirty="0" smtClean="0">
                <a:latin typeface="+mj-ea"/>
                <a:ea typeface="+mj-ea"/>
              </a:rPr>
              <a:t>NTC MINING PROGRAMME</a:t>
            </a:r>
            <a:endParaRPr lang="zh-CN" altLang="en-US" sz="2000" b="1" dirty="0">
              <a:latin typeface="+mj-ea"/>
              <a:ea typeface="+mj-ea"/>
              <a:sym typeface="+mn-ea"/>
            </a:endParaRPr>
          </a:p>
        </p:txBody>
      </p:sp>
      <p:sp>
        <p:nvSpPr>
          <p:cNvPr id="15" name="文本框 14"/>
          <p:cNvSpPr txBox="1"/>
          <p:nvPr/>
        </p:nvSpPr>
        <p:spPr>
          <a:xfrm>
            <a:off x="1836000" y="811860"/>
            <a:ext cx="5363210" cy="368300"/>
          </a:xfrm>
          <a:prstGeom prst="rect">
            <a:avLst/>
          </a:prstGeom>
          <a:noFill/>
        </p:spPr>
        <p:txBody>
          <a:bodyPr wrap="square" rtlCol="0">
            <a:spAutoFit/>
          </a:bodyPr>
          <a:lstStyle/>
          <a:p>
            <a:pPr algn="ctr" fontAlgn="auto">
              <a:lnSpc>
                <a:spcPct val="100000"/>
              </a:lnSpc>
              <a:spcAft>
                <a:spcPts val="400"/>
              </a:spcAft>
            </a:pPr>
            <a:r>
              <a:rPr lang="en-US" altLang="zh-CN" dirty="0" smtClean="0">
                <a:latin typeface="+mj-ea"/>
                <a:ea typeface="+mj-ea"/>
                <a:cs typeface="+mj-ea"/>
              </a:rPr>
              <a:t>OUR SERVICES</a:t>
            </a:r>
            <a:endParaRPr lang="zh-CN" altLang="en-US" dirty="0">
              <a:latin typeface="+mj-ea"/>
              <a:ea typeface="+mj-ea"/>
              <a:cs typeface="+mj-ea"/>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sp>
        <p:nvSpPr>
          <p:cNvPr id="4" name="矩形 3"/>
          <p:cNvSpPr/>
          <p:nvPr/>
        </p:nvSpPr>
        <p:spPr>
          <a:xfrm>
            <a:off x="2565860" y="1760540"/>
            <a:ext cx="1907540" cy="2520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9265" y="1759585"/>
            <a:ext cx="1908000" cy="2520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58130" y="1761175"/>
            <a:ext cx="1907540" cy="2520000"/>
          </a:xfrm>
          <a:prstGeom prst="rect">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68980" y="1761175"/>
            <a:ext cx="1907540" cy="2520000"/>
          </a:xfrm>
          <a:prstGeom prst="rect">
            <a:avLst/>
          </a:prstGeom>
          <a:solidFill>
            <a:srgbClr val="F4F4F5"/>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54965" y="1924050"/>
            <a:ext cx="2136775" cy="2119630"/>
            <a:chOff x="559" y="3030"/>
            <a:chExt cx="3365" cy="3338"/>
          </a:xfrm>
        </p:grpSpPr>
        <p:sp>
          <p:nvSpPr>
            <p:cNvPr id="9" name="矩形 8"/>
            <p:cNvSpPr/>
            <p:nvPr/>
          </p:nvSpPr>
          <p:spPr>
            <a:xfrm>
              <a:off x="1051" y="5966"/>
              <a:ext cx="2369" cy="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9" y="3030"/>
              <a:ext cx="3365" cy="410"/>
            </a:xfrm>
            <a:prstGeom prst="rect">
              <a:avLst/>
            </a:prstGeom>
            <a:noFill/>
          </p:spPr>
          <p:txBody>
            <a:bodyPr wrap="square" rtlCol="0">
              <a:spAutoFit/>
            </a:bodyPr>
            <a:lstStyle/>
            <a:p>
              <a:pPr algn="ctr"/>
              <a:r>
                <a:rPr lang="en-US" altLang="zh-CN" sz="1100" b="1" dirty="0" smtClean="0">
                  <a:latin typeface="+mj-ea"/>
                  <a:ea typeface="+mj-ea"/>
                  <a:cs typeface="+mj-ea"/>
                  <a:sym typeface="+mn-ea"/>
                </a:rPr>
                <a:t>Translation</a:t>
              </a:r>
              <a:r>
                <a:rPr lang="en-US" altLang="zh-CN" sz="1100" b="1" dirty="0">
                  <a:latin typeface="+mj-ea"/>
                  <a:ea typeface="+mj-ea"/>
                  <a:cs typeface="+mj-ea"/>
                  <a:sym typeface="+mn-ea"/>
                </a:rPr>
                <a:t> </a:t>
              </a:r>
              <a:r>
                <a:rPr lang="en-US" altLang="zh-CN" sz="1100" b="1" dirty="0" smtClean="0">
                  <a:latin typeface="+mj-ea"/>
                  <a:ea typeface="+mj-ea"/>
                  <a:cs typeface="+mj-ea"/>
                  <a:sym typeface="+mn-ea"/>
                </a:rPr>
                <a:t>and Filing</a:t>
              </a:r>
              <a:endParaRPr lang="zh-CN" altLang="en-US" sz="1100" b="1" dirty="0">
                <a:latin typeface="+mj-ea"/>
                <a:ea typeface="+mj-ea"/>
                <a:cs typeface="+mj-ea"/>
                <a:sym typeface="+mn-ea"/>
              </a:endParaRPr>
            </a:p>
          </p:txBody>
        </p:sp>
        <p:sp>
          <p:nvSpPr>
            <p:cNvPr id="11" name="文本框 10"/>
            <p:cNvSpPr txBox="1"/>
            <p:nvPr/>
          </p:nvSpPr>
          <p:spPr>
            <a:xfrm>
              <a:off x="850" y="3483"/>
              <a:ext cx="2725" cy="2125"/>
            </a:xfrm>
            <a:prstGeom prst="rect">
              <a:avLst/>
            </a:prstGeom>
            <a:noFill/>
          </p:spPr>
          <p:txBody>
            <a:bodyPr wrap="square" rtlCol="0">
              <a:spAutoFit/>
            </a:bodyPr>
            <a:lstStyle/>
            <a:p>
              <a:pPr algn="ctr" fontAlgn="auto">
                <a:lnSpc>
                  <a:spcPts val="1360"/>
                </a:lnSpc>
              </a:pPr>
              <a:r>
                <a:rPr lang="en-US" altLang="zh-CN" sz="1100" dirty="0" smtClean="0">
                  <a:solidFill>
                    <a:schemeClr val="bg1">
                      <a:lumMod val="50000"/>
                    </a:schemeClr>
                  </a:solidFill>
                  <a:latin typeface="Candara" panose="020E0502030303020204" pitchFamily="34" charset="0"/>
                  <a:ea typeface="幼圆" panose="02010509060101010101" charset="-122"/>
                </a:rPr>
                <a:t>NTC will provide accurate translation service for the Mining Project written materials and finalize with readable Chinese project </a:t>
              </a:r>
              <a:r>
                <a:rPr lang="en-US" altLang="zh-CN" sz="1100" dirty="0">
                  <a:solidFill>
                    <a:schemeClr val="bg1">
                      <a:lumMod val="50000"/>
                    </a:schemeClr>
                  </a:solidFill>
                  <a:latin typeface="Candara" panose="020E0502030303020204" pitchFamily="34" charset="0"/>
                  <a:ea typeface="幼圆" panose="02010509060101010101" charset="-122"/>
                </a:rPr>
                <a:t>f</a:t>
              </a:r>
              <a:r>
                <a:rPr lang="en-US" altLang="zh-CN" sz="1100" dirty="0" smtClean="0">
                  <a:solidFill>
                    <a:schemeClr val="bg1">
                      <a:lumMod val="50000"/>
                    </a:schemeClr>
                  </a:solidFill>
                  <a:latin typeface="Candara" panose="020E0502030303020204" pitchFamily="34" charset="0"/>
                  <a:ea typeface="幼圆" panose="02010509060101010101" charset="-122"/>
                </a:rPr>
                <a:t>iles to the potential investors.  </a:t>
              </a:r>
              <a:endParaRPr lang="zh-CN" altLang="en-US" sz="1100" dirty="0">
                <a:solidFill>
                  <a:schemeClr val="bg1">
                    <a:lumMod val="50000"/>
                  </a:schemeClr>
                </a:solidFill>
                <a:latin typeface="Candara" panose="020E0502030303020204" pitchFamily="34" charset="0"/>
                <a:ea typeface="幼圆" panose="02010509060101010101" charset="-122"/>
                <a:sym typeface="+mn-ea"/>
              </a:endParaRPr>
            </a:p>
          </p:txBody>
        </p:sp>
        <p:sp>
          <p:nvSpPr>
            <p:cNvPr id="12" name="文本框 11"/>
            <p:cNvSpPr txBox="1"/>
            <p:nvPr/>
          </p:nvSpPr>
          <p:spPr>
            <a:xfrm>
              <a:off x="1122" y="5931"/>
              <a:ext cx="2258" cy="428"/>
            </a:xfrm>
            <a:prstGeom prst="rect">
              <a:avLst/>
            </a:prstGeom>
            <a:noFill/>
          </p:spPr>
          <p:txBody>
            <a:bodyPr wrap="square" rtlCol="0">
              <a:spAutoFit/>
            </a:bodyPr>
            <a:lstStyle/>
            <a:p>
              <a:pPr algn="ctr" fontAlgn="auto">
                <a:lnSpc>
                  <a:spcPts val="1360"/>
                </a:lnSpc>
              </a:pPr>
              <a:r>
                <a:rPr lang="en-US" altLang="zh-CN" sz="1100" dirty="0" smtClean="0">
                  <a:solidFill>
                    <a:schemeClr val="bg1"/>
                  </a:solidFill>
                  <a:latin typeface="Candara" panose="020E0502030303020204" pitchFamily="34" charset="0"/>
                  <a:ea typeface="幼圆" panose="02010509060101010101" charset="-122"/>
                </a:rPr>
                <a:t>Chinese Project File</a:t>
              </a:r>
              <a:endParaRPr lang="zh-CN" altLang="en-US" sz="1100" dirty="0">
                <a:solidFill>
                  <a:schemeClr val="bg1"/>
                </a:solidFill>
                <a:latin typeface="Candara" panose="020E0502030303020204" pitchFamily="34" charset="0"/>
                <a:ea typeface="幼圆" panose="02010509060101010101" charset="-122"/>
                <a:sym typeface="+mn-ea"/>
              </a:endParaRPr>
            </a:p>
          </p:txBody>
        </p:sp>
      </p:grpSp>
      <p:grpSp>
        <p:nvGrpSpPr>
          <p:cNvPr id="32" name="组合 31"/>
          <p:cNvGrpSpPr/>
          <p:nvPr/>
        </p:nvGrpSpPr>
        <p:grpSpPr>
          <a:xfrm>
            <a:off x="2451735" y="1924050"/>
            <a:ext cx="2136775" cy="2119630"/>
            <a:chOff x="559" y="3030"/>
            <a:chExt cx="3365" cy="3338"/>
          </a:xfrm>
        </p:grpSpPr>
        <p:sp>
          <p:nvSpPr>
            <p:cNvPr id="33" name="矩形 32"/>
            <p:cNvSpPr/>
            <p:nvPr/>
          </p:nvSpPr>
          <p:spPr>
            <a:xfrm>
              <a:off x="1051" y="5966"/>
              <a:ext cx="2369" cy="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59" y="3030"/>
              <a:ext cx="3365" cy="410"/>
            </a:xfrm>
            <a:prstGeom prst="rect">
              <a:avLst/>
            </a:prstGeom>
            <a:noFill/>
          </p:spPr>
          <p:txBody>
            <a:bodyPr wrap="square" rtlCol="0">
              <a:spAutoFit/>
            </a:bodyPr>
            <a:lstStyle/>
            <a:p>
              <a:pPr algn="ctr"/>
              <a:r>
                <a:rPr lang="en-US" altLang="zh-CN" sz="1100" b="1" dirty="0" smtClean="0">
                  <a:latin typeface="+mj-ea"/>
                  <a:ea typeface="+mj-ea"/>
                  <a:cs typeface="+mj-ea"/>
                  <a:sym typeface="+mn-ea"/>
                </a:rPr>
                <a:t>Meeting Arrangements</a:t>
              </a:r>
              <a:endParaRPr lang="zh-CN" altLang="en-US" sz="1100" b="1" dirty="0">
                <a:latin typeface="+mj-ea"/>
                <a:ea typeface="+mj-ea"/>
                <a:cs typeface="+mj-ea"/>
                <a:sym typeface="+mn-ea"/>
              </a:endParaRPr>
            </a:p>
          </p:txBody>
        </p:sp>
        <p:sp>
          <p:nvSpPr>
            <p:cNvPr id="35" name="文本框 34"/>
            <p:cNvSpPr txBox="1"/>
            <p:nvPr/>
          </p:nvSpPr>
          <p:spPr>
            <a:xfrm>
              <a:off x="750" y="3483"/>
              <a:ext cx="2928" cy="2125"/>
            </a:xfrm>
            <a:prstGeom prst="rect">
              <a:avLst/>
            </a:prstGeom>
            <a:noFill/>
          </p:spPr>
          <p:txBody>
            <a:bodyPr wrap="square" rtlCol="0">
              <a:spAutoFit/>
            </a:bodyPr>
            <a:lstStyle/>
            <a:p>
              <a:pPr algn="ctr">
                <a:lnSpc>
                  <a:spcPts val="1360"/>
                </a:lnSpc>
              </a:pPr>
              <a:r>
                <a:rPr lang="en-US" altLang="zh-CN" sz="1100" dirty="0">
                  <a:solidFill>
                    <a:schemeClr val="bg1">
                      <a:lumMod val="50000"/>
                    </a:schemeClr>
                  </a:solidFill>
                  <a:latin typeface="Candara" panose="020E0502030303020204" pitchFamily="34" charset="0"/>
                  <a:ea typeface="幼圆" panose="02010509060101010101" charset="-122"/>
                </a:rPr>
                <a:t>NTC will </a:t>
              </a:r>
              <a:r>
                <a:rPr lang="en-US" altLang="zh-CN" sz="1100" dirty="0" smtClean="0">
                  <a:solidFill>
                    <a:schemeClr val="bg1">
                      <a:lumMod val="50000"/>
                    </a:schemeClr>
                  </a:solidFill>
                  <a:latin typeface="Candara" panose="020E0502030303020204" pitchFamily="34" charset="0"/>
                  <a:ea typeface="幼圆" panose="02010509060101010101" charset="-122"/>
                </a:rPr>
                <a:t>research </a:t>
              </a:r>
              <a:r>
                <a:rPr lang="en-US" altLang="zh-CN" sz="1100" dirty="0">
                  <a:solidFill>
                    <a:schemeClr val="bg1">
                      <a:lumMod val="50000"/>
                    </a:schemeClr>
                  </a:solidFill>
                  <a:latin typeface="Candara" panose="020E0502030303020204" pitchFamily="34" charset="0"/>
                  <a:ea typeface="幼圆" panose="02010509060101010101" charset="-122"/>
                </a:rPr>
                <a:t>and </a:t>
              </a:r>
              <a:r>
                <a:rPr lang="en-US" altLang="zh-CN" sz="1100" dirty="0" smtClean="0">
                  <a:solidFill>
                    <a:schemeClr val="bg1">
                      <a:lumMod val="50000"/>
                    </a:schemeClr>
                  </a:solidFill>
                  <a:latin typeface="Candara" panose="020E0502030303020204" pitchFamily="34" charset="0"/>
                  <a:ea typeface="幼圆" panose="02010509060101010101" charset="-122"/>
                </a:rPr>
                <a:t>compile a database of potential partners according to client’s requirement; then conference calls/ meetings/roadshows would be organized and hosted.</a:t>
              </a:r>
              <a:endParaRPr lang="zh-CN" altLang="en-US" sz="1100" dirty="0">
                <a:solidFill>
                  <a:schemeClr val="bg1">
                    <a:lumMod val="50000"/>
                  </a:schemeClr>
                </a:solidFill>
                <a:latin typeface="Candara" panose="020E0502030303020204" pitchFamily="34" charset="0"/>
                <a:ea typeface="幼圆" panose="02010509060101010101" charset="-122"/>
                <a:sym typeface="+mn-ea"/>
              </a:endParaRPr>
            </a:p>
          </p:txBody>
        </p:sp>
        <p:sp>
          <p:nvSpPr>
            <p:cNvPr id="37" name="文本框 36"/>
            <p:cNvSpPr txBox="1"/>
            <p:nvPr/>
          </p:nvSpPr>
          <p:spPr>
            <a:xfrm>
              <a:off x="1122" y="5931"/>
              <a:ext cx="2258" cy="428"/>
            </a:xfrm>
            <a:prstGeom prst="rect">
              <a:avLst/>
            </a:prstGeom>
            <a:noFill/>
          </p:spPr>
          <p:txBody>
            <a:bodyPr wrap="square" rtlCol="0">
              <a:spAutoFit/>
            </a:bodyPr>
            <a:lstStyle/>
            <a:p>
              <a:pPr algn="ctr" fontAlgn="auto">
                <a:lnSpc>
                  <a:spcPts val="1360"/>
                </a:lnSpc>
              </a:pPr>
              <a:r>
                <a:rPr lang="en-US" altLang="zh-CN" sz="1100" dirty="0" smtClean="0">
                  <a:solidFill>
                    <a:schemeClr val="bg1"/>
                  </a:solidFill>
                  <a:latin typeface="Candara" panose="020E0502030303020204" pitchFamily="34" charset="0"/>
                  <a:ea typeface="幼圆" panose="02010509060101010101" charset="-122"/>
                  <a:sym typeface="+mn-ea"/>
                </a:rPr>
                <a:t>Investor Database</a:t>
              </a:r>
              <a:endParaRPr lang="zh-CN" altLang="en-US" sz="1100" dirty="0">
                <a:solidFill>
                  <a:schemeClr val="bg1"/>
                </a:solidFill>
                <a:latin typeface="Candara" panose="020E0502030303020204" pitchFamily="34" charset="0"/>
                <a:ea typeface="幼圆" panose="02010509060101010101" charset="-122"/>
                <a:sym typeface="+mn-ea"/>
              </a:endParaRPr>
            </a:p>
          </p:txBody>
        </p:sp>
      </p:grpSp>
      <p:grpSp>
        <p:nvGrpSpPr>
          <p:cNvPr id="39" name="组合 38"/>
          <p:cNvGrpSpPr/>
          <p:nvPr/>
        </p:nvGrpSpPr>
        <p:grpSpPr>
          <a:xfrm>
            <a:off x="6645275" y="1924050"/>
            <a:ext cx="2136775" cy="2127885"/>
            <a:chOff x="559" y="3030"/>
            <a:chExt cx="3365" cy="3351"/>
          </a:xfrm>
        </p:grpSpPr>
        <p:sp>
          <p:nvSpPr>
            <p:cNvPr id="40" name="矩形 39"/>
            <p:cNvSpPr/>
            <p:nvPr/>
          </p:nvSpPr>
          <p:spPr>
            <a:xfrm>
              <a:off x="1051" y="5966"/>
              <a:ext cx="2369" cy="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59" y="3030"/>
              <a:ext cx="3365" cy="410"/>
            </a:xfrm>
            <a:prstGeom prst="rect">
              <a:avLst/>
            </a:prstGeom>
            <a:noFill/>
          </p:spPr>
          <p:txBody>
            <a:bodyPr wrap="square" rtlCol="0">
              <a:spAutoFit/>
            </a:bodyPr>
            <a:lstStyle/>
            <a:p>
              <a:pPr algn="ctr"/>
              <a:r>
                <a:rPr lang="en-US" altLang="zh-CN" sz="1100" b="1" dirty="0" smtClean="0">
                  <a:latin typeface="+mj-ea"/>
                  <a:ea typeface="+mj-ea"/>
                  <a:cs typeface="+mj-ea"/>
                  <a:sym typeface="+mn-ea"/>
                </a:rPr>
                <a:t>Project Advisory</a:t>
              </a:r>
              <a:endParaRPr lang="zh-CN" altLang="en-US" sz="1100" b="1" dirty="0">
                <a:latin typeface="+mj-ea"/>
                <a:ea typeface="+mj-ea"/>
                <a:cs typeface="+mj-ea"/>
                <a:sym typeface="+mn-ea"/>
              </a:endParaRPr>
            </a:p>
          </p:txBody>
        </p:sp>
        <p:sp>
          <p:nvSpPr>
            <p:cNvPr id="42" name="文本框 41"/>
            <p:cNvSpPr txBox="1"/>
            <p:nvPr/>
          </p:nvSpPr>
          <p:spPr>
            <a:xfrm>
              <a:off x="696" y="3483"/>
              <a:ext cx="2948" cy="2407"/>
            </a:xfrm>
            <a:prstGeom prst="rect">
              <a:avLst/>
            </a:prstGeom>
            <a:noFill/>
          </p:spPr>
          <p:txBody>
            <a:bodyPr wrap="square" rtlCol="0">
              <a:spAutoFit/>
            </a:bodyPr>
            <a:lstStyle/>
            <a:p>
              <a:pPr algn="ctr" fontAlgn="auto">
                <a:lnSpc>
                  <a:spcPts val="1360"/>
                </a:lnSpc>
              </a:pPr>
              <a:r>
                <a:rPr lang="en-US" altLang="zh-CN" sz="1100" dirty="0">
                  <a:solidFill>
                    <a:schemeClr val="bg1">
                      <a:lumMod val="50000"/>
                    </a:schemeClr>
                  </a:solidFill>
                  <a:latin typeface="Candara" panose="020E0502030303020204" pitchFamily="34" charset="0"/>
                  <a:ea typeface="幼圆" panose="02010509060101010101" charset="-122"/>
                </a:rPr>
                <a:t>NTC will review the project process and assist </a:t>
              </a:r>
              <a:r>
                <a:rPr lang="en-US" altLang="zh-CN" sz="1100" dirty="0" smtClean="0">
                  <a:solidFill>
                    <a:schemeClr val="bg1">
                      <a:lumMod val="50000"/>
                    </a:schemeClr>
                  </a:solidFill>
                  <a:latin typeface="Candara" panose="020E0502030303020204" pitchFamily="34" charset="0"/>
                  <a:ea typeface="幼圆" panose="02010509060101010101" charset="-122"/>
                </a:rPr>
                <a:t>in </a:t>
              </a:r>
              <a:r>
                <a:rPr lang="en-US" altLang="zh-CN" sz="1100" dirty="0">
                  <a:solidFill>
                    <a:schemeClr val="bg1">
                      <a:lumMod val="50000"/>
                    </a:schemeClr>
                  </a:solidFill>
                  <a:latin typeface="Candara" panose="020E0502030303020204" pitchFamily="34" charset="0"/>
                  <a:ea typeface="幼圆" panose="02010509060101010101" charset="-122"/>
                </a:rPr>
                <a:t>addressing any questions, concerns or other requirements at the local level in </a:t>
              </a:r>
              <a:r>
                <a:rPr lang="en-US" altLang="zh-CN" sz="1100" dirty="0" smtClean="0">
                  <a:solidFill>
                    <a:schemeClr val="bg1">
                      <a:lumMod val="50000"/>
                    </a:schemeClr>
                  </a:solidFill>
                  <a:latin typeface="Candara" panose="020E0502030303020204" pitchFamily="34" charset="0"/>
                  <a:ea typeface="幼圆" panose="02010509060101010101" charset="-122"/>
                </a:rPr>
                <a:t>China, also provide regular reporting to secure the project progress.</a:t>
              </a:r>
              <a:endParaRPr lang="zh-CN" altLang="en-US" sz="1100" dirty="0">
                <a:solidFill>
                  <a:schemeClr val="bg1">
                    <a:lumMod val="50000"/>
                  </a:schemeClr>
                </a:solidFill>
                <a:latin typeface="Candara" panose="020E0502030303020204" pitchFamily="34" charset="0"/>
                <a:ea typeface="幼圆" panose="02010509060101010101" charset="-122"/>
                <a:sym typeface="+mn-ea"/>
              </a:endParaRPr>
            </a:p>
          </p:txBody>
        </p:sp>
        <p:sp>
          <p:nvSpPr>
            <p:cNvPr id="44" name="文本框 43"/>
            <p:cNvSpPr txBox="1"/>
            <p:nvPr/>
          </p:nvSpPr>
          <p:spPr>
            <a:xfrm>
              <a:off x="824" y="5953"/>
              <a:ext cx="2820" cy="428"/>
            </a:xfrm>
            <a:prstGeom prst="rect">
              <a:avLst/>
            </a:prstGeom>
            <a:noFill/>
          </p:spPr>
          <p:txBody>
            <a:bodyPr wrap="square" rtlCol="0">
              <a:spAutoFit/>
            </a:bodyPr>
            <a:lstStyle/>
            <a:p>
              <a:pPr algn="ctr" fontAlgn="auto">
                <a:lnSpc>
                  <a:spcPts val="1360"/>
                </a:lnSpc>
              </a:pPr>
              <a:r>
                <a:rPr lang="en-US" altLang="zh-CN" sz="1100" dirty="0" smtClean="0">
                  <a:solidFill>
                    <a:schemeClr val="bg1"/>
                  </a:solidFill>
                  <a:latin typeface="Candara" panose="020E0502030303020204" pitchFamily="34" charset="0"/>
                  <a:ea typeface="幼圆" panose="02010509060101010101" charset="-122"/>
                </a:rPr>
                <a:t>Professional Consultant</a:t>
              </a:r>
              <a:endParaRPr lang="zh-CN" altLang="en-US" sz="1100" dirty="0">
                <a:solidFill>
                  <a:schemeClr val="bg1"/>
                </a:solidFill>
                <a:latin typeface="Candara" panose="020E0502030303020204" pitchFamily="34" charset="0"/>
                <a:ea typeface="幼圆" panose="02010509060101010101" charset="-122"/>
                <a:sym typeface="+mn-ea"/>
              </a:endParaRPr>
            </a:p>
          </p:txBody>
        </p:sp>
      </p:grpSp>
      <p:grpSp>
        <p:nvGrpSpPr>
          <p:cNvPr id="45" name="组合 44"/>
          <p:cNvGrpSpPr/>
          <p:nvPr/>
        </p:nvGrpSpPr>
        <p:grpSpPr>
          <a:xfrm>
            <a:off x="4548505" y="1924050"/>
            <a:ext cx="2136775" cy="2136140"/>
            <a:chOff x="559" y="3030"/>
            <a:chExt cx="3365" cy="3364"/>
          </a:xfrm>
        </p:grpSpPr>
        <p:sp>
          <p:nvSpPr>
            <p:cNvPr id="47" name="文本框 46"/>
            <p:cNvSpPr txBox="1"/>
            <p:nvPr/>
          </p:nvSpPr>
          <p:spPr>
            <a:xfrm>
              <a:off x="559" y="3030"/>
              <a:ext cx="3365" cy="410"/>
            </a:xfrm>
            <a:prstGeom prst="rect">
              <a:avLst/>
            </a:prstGeom>
            <a:noFill/>
          </p:spPr>
          <p:txBody>
            <a:bodyPr wrap="square" rtlCol="0">
              <a:spAutoFit/>
            </a:bodyPr>
            <a:lstStyle/>
            <a:p>
              <a:pPr algn="ctr"/>
              <a:r>
                <a:rPr lang="en-US" altLang="zh-CN" sz="1100" b="1" dirty="0" smtClean="0">
                  <a:solidFill>
                    <a:srgbClr val="000000"/>
                  </a:solidFill>
                  <a:latin typeface="+mj-ea"/>
                  <a:ea typeface="+mj-ea"/>
                  <a:cs typeface="+mj-ea"/>
                  <a:sym typeface="+mn-ea"/>
                </a:rPr>
                <a:t>Local Presence/Liaison</a:t>
              </a:r>
              <a:endParaRPr lang="zh-CN" altLang="en-US" sz="1100" b="1" dirty="0">
                <a:solidFill>
                  <a:srgbClr val="000000"/>
                </a:solidFill>
                <a:latin typeface="+mj-ea"/>
                <a:ea typeface="+mj-ea"/>
                <a:cs typeface="+mj-ea"/>
                <a:sym typeface="+mn-ea"/>
              </a:endParaRPr>
            </a:p>
          </p:txBody>
        </p:sp>
        <p:sp>
          <p:nvSpPr>
            <p:cNvPr id="48" name="文本框 47"/>
            <p:cNvSpPr txBox="1"/>
            <p:nvPr/>
          </p:nvSpPr>
          <p:spPr>
            <a:xfrm>
              <a:off x="684" y="3483"/>
              <a:ext cx="3043" cy="2125"/>
            </a:xfrm>
            <a:prstGeom prst="rect">
              <a:avLst/>
            </a:prstGeom>
            <a:noFill/>
          </p:spPr>
          <p:txBody>
            <a:bodyPr wrap="square" rtlCol="0">
              <a:spAutoFit/>
            </a:bodyPr>
            <a:lstStyle/>
            <a:p>
              <a:pPr algn="ctr" fontAlgn="auto">
                <a:lnSpc>
                  <a:spcPts val="1360"/>
                </a:lnSpc>
              </a:pPr>
              <a:r>
                <a:rPr lang="en-US" altLang="zh-CN" sz="1100" dirty="0">
                  <a:solidFill>
                    <a:schemeClr val="bg1">
                      <a:lumMod val="50000"/>
                    </a:schemeClr>
                  </a:solidFill>
                  <a:latin typeface="Candara" panose="020E0502030303020204" pitchFamily="34" charset="0"/>
                  <a:ea typeface="幼圆" panose="02010509060101010101" charset="-122"/>
                </a:rPr>
                <a:t>NTC </a:t>
              </a:r>
              <a:r>
                <a:rPr lang="en-US" altLang="zh-CN" sz="1100" dirty="0" smtClean="0">
                  <a:solidFill>
                    <a:schemeClr val="bg1">
                      <a:lumMod val="50000"/>
                    </a:schemeClr>
                  </a:solidFill>
                  <a:latin typeface="Candara" panose="020E0502030303020204" pitchFamily="34" charset="0"/>
                  <a:ea typeface="幼圆" panose="02010509060101010101" charset="-122"/>
                </a:rPr>
                <a:t>will participate as project representative </a:t>
              </a:r>
              <a:r>
                <a:rPr lang="en-US" altLang="zh-CN" sz="1100" dirty="0">
                  <a:solidFill>
                    <a:schemeClr val="bg1">
                      <a:lumMod val="50000"/>
                    </a:schemeClr>
                  </a:solidFill>
                  <a:latin typeface="Candara" panose="020E0502030303020204" pitchFamily="34" charset="0"/>
                  <a:ea typeface="幼圆" panose="02010509060101010101" charset="-122"/>
                </a:rPr>
                <a:t>in trade shows and </a:t>
              </a:r>
              <a:r>
                <a:rPr lang="en-US" altLang="zh-CN" sz="1100" dirty="0" smtClean="0">
                  <a:solidFill>
                    <a:schemeClr val="bg1">
                      <a:lumMod val="50000"/>
                    </a:schemeClr>
                  </a:solidFill>
                  <a:latin typeface="Candara" panose="020E0502030303020204" pitchFamily="34" charset="0"/>
                  <a:ea typeface="幼圆" panose="02010509060101010101" charset="-122"/>
                </a:rPr>
                <a:t>conferences locally in China, also for the communication/coordination/relations maintenance with Chinese investors/partners.</a:t>
              </a:r>
              <a:endParaRPr lang="zh-CN" altLang="en-US" sz="1100" dirty="0">
                <a:solidFill>
                  <a:schemeClr val="bg1">
                    <a:lumMod val="50000"/>
                  </a:schemeClr>
                </a:solidFill>
                <a:latin typeface="Candara" panose="020E0502030303020204" pitchFamily="34" charset="0"/>
                <a:ea typeface="幼圆" panose="02010509060101010101" charset="-122"/>
                <a:sym typeface="+mn-ea"/>
              </a:endParaRPr>
            </a:p>
          </p:txBody>
        </p:sp>
        <p:sp>
          <p:nvSpPr>
            <p:cNvPr id="50" name="文本框 49"/>
            <p:cNvSpPr txBox="1"/>
            <p:nvPr/>
          </p:nvSpPr>
          <p:spPr>
            <a:xfrm>
              <a:off x="1163" y="5966"/>
              <a:ext cx="2258" cy="428"/>
            </a:xfrm>
            <a:prstGeom prst="rect">
              <a:avLst/>
            </a:prstGeom>
            <a:solidFill>
              <a:srgbClr val="000000"/>
            </a:solidFill>
          </p:spPr>
          <p:txBody>
            <a:bodyPr wrap="square" rtlCol="0">
              <a:spAutoFit/>
            </a:bodyPr>
            <a:lstStyle/>
            <a:p>
              <a:pPr algn="ctr">
                <a:lnSpc>
                  <a:spcPts val="1360"/>
                </a:lnSpc>
              </a:pPr>
              <a:r>
                <a:rPr lang="en-US" altLang="zh-CN" sz="1100" dirty="0" smtClean="0">
                  <a:solidFill>
                    <a:schemeClr val="bg1"/>
                  </a:solidFill>
                  <a:latin typeface="Candara" panose="020E0502030303020204" pitchFamily="34" charset="0"/>
                  <a:ea typeface="幼圆" panose="02010509060101010101" charset="-122"/>
                </a:rPr>
                <a:t>Project </a:t>
              </a:r>
              <a:r>
                <a:rPr lang="en-US" altLang="zh-CN" sz="1100" dirty="0">
                  <a:solidFill>
                    <a:schemeClr val="bg1"/>
                  </a:solidFill>
                  <a:latin typeface="Candara" panose="020E0502030303020204" pitchFamily="34" charset="0"/>
                  <a:ea typeface="幼圆" panose="02010509060101010101" charset="-122"/>
                </a:rPr>
                <a:t>China Office</a:t>
              </a:r>
              <a:endParaRPr lang="zh-CN" altLang="en-US" sz="1100" dirty="0">
                <a:solidFill>
                  <a:schemeClr val="bg1"/>
                </a:solidFill>
                <a:latin typeface="Candara" panose="020E0502030303020204" pitchFamily="34" charset="0"/>
                <a:ea typeface="幼圆" panose="02010509060101010101" charset="-122"/>
                <a:sym typeface="+mn-ea"/>
              </a:endParaRPr>
            </a:p>
          </p:txBody>
        </p:sp>
      </p:grpSp>
      <p:sp>
        <p:nvSpPr>
          <p:cNvPr id="38" name="文本框 37"/>
          <p:cNvSpPr txBox="1"/>
          <p:nvPr/>
        </p:nvSpPr>
        <p:spPr>
          <a:xfrm>
            <a:off x="2109869" y="411750"/>
            <a:ext cx="4945341" cy="400110"/>
          </a:xfrm>
          <a:prstGeom prst="rect">
            <a:avLst/>
          </a:prstGeom>
          <a:noFill/>
        </p:spPr>
        <p:txBody>
          <a:bodyPr wrap="square" rtlCol="0">
            <a:spAutoFit/>
          </a:bodyPr>
          <a:lstStyle/>
          <a:p>
            <a:pPr algn="ctr"/>
            <a:r>
              <a:rPr lang="en-US" altLang="zh-CN" sz="2000" b="1" dirty="0" smtClean="0">
                <a:latin typeface="+mj-ea"/>
                <a:ea typeface="+mj-ea"/>
              </a:rPr>
              <a:t>NTC MINING PROGRAMME</a:t>
            </a:r>
            <a:endParaRPr lang="zh-CN" altLang="en-US" sz="2000" b="1" dirty="0">
              <a:latin typeface="+mj-ea"/>
              <a:ea typeface="+mj-ea"/>
              <a:sym typeface="+mn-ea"/>
            </a:endParaRPr>
          </a:p>
        </p:txBody>
      </p:sp>
      <p:sp>
        <p:nvSpPr>
          <p:cNvPr id="51" name="文本框 50"/>
          <p:cNvSpPr txBox="1"/>
          <p:nvPr/>
        </p:nvSpPr>
        <p:spPr>
          <a:xfrm>
            <a:off x="1791795" y="778206"/>
            <a:ext cx="5363210" cy="368300"/>
          </a:xfrm>
          <a:prstGeom prst="rect">
            <a:avLst/>
          </a:prstGeom>
          <a:solidFill>
            <a:srgbClr val="F5F5F6"/>
          </a:solidFill>
        </p:spPr>
        <p:txBody>
          <a:bodyPr wrap="square" rtlCol="0">
            <a:spAutoFit/>
          </a:bodyPr>
          <a:lstStyle/>
          <a:p>
            <a:pPr algn="ctr" fontAlgn="auto">
              <a:lnSpc>
                <a:spcPct val="100000"/>
              </a:lnSpc>
              <a:spcAft>
                <a:spcPts val="400"/>
              </a:spcAft>
            </a:pPr>
            <a:r>
              <a:rPr lang="en-US" altLang="zh-CN" dirty="0" smtClean="0">
                <a:latin typeface="+mj-ea"/>
                <a:ea typeface="+mj-ea"/>
                <a:cs typeface="+mj-ea"/>
              </a:rPr>
              <a:t>OUR SERVICES</a:t>
            </a:r>
            <a:endParaRPr lang="zh-CN" altLang="en-US" dirty="0">
              <a:latin typeface="+mj-ea"/>
              <a:ea typeface="+mj-ea"/>
              <a:cs typeface="+mj-e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
          </a:schemeClr>
        </a:solidFill>
        <a:effectLst/>
      </p:bgPr>
    </p:bg>
    <p:spTree>
      <p:nvGrpSpPr>
        <p:cNvPr id="1" name=""/>
        <p:cNvGrpSpPr/>
        <p:nvPr/>
      </p:nvGrpSpPr>
      <p:grpSpPr>
        <a:xfrm>
          <a:off x="0" y="0"/>
          <a:ext cx="0" cy="0"/>
          <a:chOff x="0" y="0"/>
          <a:chExt cx="0" cy="0"/>
        </a:xfrm>
      </p:grpSpPr>
      <p:pic>
        <p:nvPicPr>
          <p:cNvPr id="4" name="图片 3" descr="landscape-1622739_1920"/>
          <p:cNvPicPr>
            <a:picLocks noChangeAspect="1"/>
          </p:cNvPicPr>
          <p:nvPr/>
        </p:nvPicPr>
        <p:blipFill>
          <a:blip r:embed="rId3">
            <a:lum bright="12000"/>
          </a:blip>
          <a:srcRect r="17110"/>
          <a:stretch>
            <a:fillRect/>
          </a:stretch>
        </p:blipFill>
        <p:spPr>
          <a:xfrm>
            <a:off x="0" y="3175"/>
            <a:ext cx="9154160" cy="3347330"/>
          </a:xfrm>
          <a:prstGeom prst="rect">
            <a:avLst/>
          </a:prstGeom>
        </p:spPr>
      </p:pic>
      <p:sp>
        <p:nvSpPr>
          <p:cNvPr id="122" name="文本框 121"/>
          <p:cNvSpPr txBox="1"/>
          <p:nvPr/>
        </p:nvSpPr>
        <p:spPr>
          <a:xfrm>
            <a:off x="673100" y="1131750"/>
            <a:ext cx="5363210" cy="461665"/>
          </a:xfrm>
          <a:prstGeom prst="rect">
            <a:avLst/>
          </a:prstGeom>
          <a:noFill/>
        </p:spPr>
        <p:txBody>
          <a:bodyPr wrap="square" rtlCol="0">
            <a:spAutoFit/>
          </a:bodyPr>
          <a:lstStyle/>
          <a:p>
            <a:pPr>
              <a:spcAft>
                <a:spcPts val="400"/>
              </a:spcAft>
            </a:pPr>
            <a:r>
              <a:rPr lang="en-GB" altLang="zh-CN" sz="2400" b="1" dirty="0">
                <a:solidFill>
                  <a:schemeClr val="bg1"/>
                </a:solidFill>
                <a:latin typeface="+mj-ea"/>
                <a:ea typeface="+mj-ea"/>
                <a:cs typeface="+mj-ea"/>
              </a:rPr>
              <a:t>NTC MINING </a:t>
            </a:r>
            <a:r>
              <a:rPr lang="en-GB" altLang="zh-CN" sz="2400" b="1" dirty="0" smtClean="0">
                <a:solidFill>
                  <a:schemeClr val="bg1"/>
                </a:solidFill>
                <a:latin typeface="+mj-ea"/>
                <a:ea typeface="+mj-ea"/>
                <a:cs typeface="+mj-ea"/>
              </a:rPr>
              <a:t>PROGRAMME</a:t>
            </a:r>
            <a:endParaRPr lang="en-GB" altLang="zh-CN" sz="2400" b="1" dirty="0">
              <a:solidFill>
                <a:schemeClr val="bg1"/>
              </a:solidFill>
              <a:latin typeface="+mj-ea"/>
              <a:ea typeface="+mj-ea"/>
              <a:cs typeface="+mj-ea"/>
            </a:endParaRPr>
          </a:p>
        </p:txBody>
      </p:sp>
      <p:sp>
        <p:nvSpPr>
          <p:cNvPr id="27" name="文本框 26"/>
          <p:cNvSpPr txBox="1"/>
          <p:nvPr/>
        </p:nvSpPr>
        <p:spPr>
          <a:xfrm>
            <a:off x="693485" y="1682841"/>
            <a:ext cx="5390515" cy="574773"/>
          </a:xfrm>
          <a:prstGeom prst="rect">
            <a:avLst/>
          </a:prstGeom>
          <a:noFill/>
        </p:spPr>
        <p:txBody>
          <a:bodyPr wrap="square" rtlCol="0">
            <a:spAutoFit/>
          </a:bodyPr>
          <a:lstStyle/>
          <a:p>
            <a:pPr>
              <a:spcAft>
                <a:spcPts val="400"/>
              </a:spcAft>
            </a:pPr>
            <a:r>
              <a:rPr lang="en-US" altLang="zh-CN" dirty="0">
                <a:solidFill>
                  <a:schemeClr val="bg1"/>
                </a:solidFill>
                <a:latin typeface="+mj-ea"/>
                <a:ea typeface="+mj-ea"/>
                <a:cs typeface="+mj-ea"/>
              </a:rPr>
              <a:t>Service Processing</a:t>
            </a:r>
            <a:endParaRPr lang="zh-CN" altLang="en-US" dirty="0">
              <a:solidFill>
                <a:schemeClr val="bg1"/>
              </a:solidFill>
              <a:latin typeface="+mj-ea"/>
              <a:ea typeface="+mj-ea"/>
              <a:cs typeface="+mj-ea"/>
              <a:sym typeface="+mn-ea"/>
            </a:endParaRPr>
          </a:p>
          <a:p>
            <a:pPr algn="l" fontAlgn="auto">
              <a:lnSpc>
                <a:spcPts val="1360"/>
              </a:lnSpc>
            </a:pPr>
            <a:endParaRPr lang="zh-CN" altLang="en-US" sz="900" dirty="0">
              <a:solidFill>
                <a:schemeClr val="bg1"/>
              </a:solidFill>
              <a:latin typeface="幼圆" panose="02010509060101010101" charset="-122"/>
              <a:ea typeface="幼圆" panose="02010509060101010101" charset="-122"/>
              <a:sym typeface="+mn-ea"/>
            </a:endParaRPr>
          </a:p>
        </p:txBody>
      </p:sp>
      <p:sp>
        <p:nvSpPr>
          <p:cNvPr id="6" name="文本框 5"/>
          <p:cNvSpPr txBox="1"/>
          <p:nvPr/>
        </p:nvSpPr>
        <p:spPr>
          <a:xfrm>
            <a:off x="717550" y="2643750"/>
            <a:ext cx="748030" cy="706755"/>
          </a:xfrm>
          <a:prstGeom prst="rect">
            <a:avLst/>
          </a:prstGeom>
          <a:noFill/>
        </p:spPr>
        <p:txBody>
          <a:bodyPr wrap="none" rtlCol="0">
            <a:spAutoFit/>
          </a:bodyPr>
          <a:lstStyle/>
          <a:p>
            <a:r>
              <a:rPr lang="en-US" altLang="zh-CN" sz="4000" b="1" dirty="0">
                <a:solidFill>
                  <a:schemeClr val="bg1"/>
                </a:solidFill>
                <a:ea typeface="+mj-ea"/>
                <a:cs typeface="+mn-lt"/>
              </a:rPr>
              <a:t>01</a:t>
            </a:r>
          </a:p>
        </p:txBody>
      </p:sp>
      <p:sp>
        <p:nvSpPr>
          <p:cNvPr id="7" name="文本框 6"/>
          <p:cNvSpPr txBox="1"/>
          <p:nvPr/>
        </p:nvSpPr>
        <p:spPr>
          <a:xfrm>
            <a:off x="2723515" y="2643750"/>
            <a:ext cx="748030" cy="706755"/>
          </a:xfrm>
          <a:prstGeom prst="rect">
            <a:avLst/>
          </a:prstGeom>
          <a:noFill/>
        </p:spPr>
        <p:txBody>
          <a:bodyPr wrap="none" rtlCol="0">
            <a:spAutoFit/>
          </a:bodyPr>
          <a:lstStyle/>
          <a:p>
            <a:r>
              <a:rPr lang="en-US" altLang="zh-CN" sz="4000" b="1" dirty="0">
                <a:solidFill>
                  <a:schemeClr val="bg1"/>
                </a:solidFill>
                <a:ea typeface="+mj-ea"/>
                <a:cs typeface="+mn-lt"/>
              </a:rPr>
              <a:t>02</a:t>
            </a:r>
          </a:p>
        </p:txBody>
      </p:sp>
      <p:sp>
        <p:nvSpPr>
          <p:cNvPr id="8" name="文本框 7"/>
          <p:cNvSpPr txBox="1"/>
          <p:nvPr/>
        </p:nvSpPr>
        <p:spPr>
          <a:xfrm>
            <a:off x="4801235" y="2643750"/>
            <a:ext cx="748030" cy="706755"/>
          </a:xfrm>
          <a:prstGeom prst="rect">
            <a:avLst/>
          </a:prstGeom>
          <a:noFill/>
        </p:spPr>
        <p:txBody>
          <a:bodyPr wrap="none" rtlCol="0">
            <a:spAutoFit/>
          </a:bodyPr>
          <a:lstStyle/>
          <a:p>
            <a:r>
              <a:rPr lang="en-US" altLang="zh-CN" sz="4000" b="1">
                <a:solidFill>
                  <a:schemeClr val="bg1"/>
                </a:solidFill>
                <a:ea typeface="+mj-ea"/>
                <a:cs typeface="+mn-lt"/>
              </a:rPr>
              <a:t>03</a:t>
            </a:r>
          </a:p>
        </p:txBody>
      </p:sp>
      <p:sp>
        <p:nvSpPr>
          <p:cNvPr id="9" name="文本框 8"/>
          <p:cNvSpPr txBox="1"/>
          <p:nvPr/>
        </p:nvSpPr>
        <p:spPr>
          <a:xfrm>
            <a:off x="6807200" y="2643750"/>
            <a:ext cx="748030" cy="706755"/>
          </a:xfrm>
          <a:prstGeom prst="rect">
            <a:avLst/>
          </a:prstGeom>
          <a:noFill/>
        </p:spPr>
        <p:txBody>
          <a:bodyPr wrap="none" rtlCol="0">
            <a:spAutoFit/>
          </a:bodyPr>
          <a:lstStyle/>
          <a:p>
            <a:r>
              <a:rPr lang="en-US" altLang="zh-CN" sz="4000" b="1">
                <a:solidFill>
                  <a:schemeClr val="bg1"/>
                </a:solidFill>
                <a:ea typeface="+mj-ea"/>
                <a:cs typeface="+mn-lt"/>
              </a:rPr>
              <a:t>04</a:t>
            </a:r>
          </a:p>
        </p:txBody>
      </p:sp>
      <p:sp>
        <p:nvSpPr>
          <p:cNvPr id="10" name="文本框 9"/>
          <p:cNvSpPr txBox="1"/>
          <p:nvPr/>
        </p:nvSpPr>
        <p:spPr>
          <a:xfrm>
            <a:off x="717550" y="3376313"/>
            <a:ext cx="2136775" cy="245110"/>
          </a:xfrm>
          <a:prstGeom prst="rect">
            <a:avLst/>
          </a:prstGeom>
          <a:noFill/>
        </p:spPr>
        <p:txBody>
          <a:bodyPr wrap="square" rtlCol="0">
            <a:spAutoFit/>
          </a:bodyPr>
          <a:lstStyle/>
          <a:p>
            <a:pPr algn="l"/>
            <a:r>
              <a:rPr lang="en-US" altLang="zh-CN" sz="1000" b="1" dirty="0" smtClean="0">
                <a:latin typeface="+mj-ea"/>
                <a:ea typeface="+mj-ea"/>
                <a:cs typeface="+mj-ea"/>
                <a:sym typeface="+mn-ea"/>
              </a:rPr>
              <a:t>Understand the Project</a:t>
            </a:r>
            <a:endParaRPr lang="zh-CN" altLang="en-US" sz="1000" b="1" dirty="0">
              <a:latin typeface="+mj-ea"/>
              <a:ea typeface="+mj-ea"/>
              <a:cs typeface="+mj-ea"/>
              <a:sym typeface="+mn-ea"/>
            </a:endParaRPr>
          </a:p>
        </p:txBody>
      </p:sp>
      <p:sp>
        <p:nvSpPr>
          <p:cNvPr id="11" name="文本框 10"/>
          <p:cNvSpPr txBox="1"/>
          <p:nvPr/>
        </p:nvSpPr>
        <p:spPr>
          <a:xfrm>
            <a:off x="750059" y="3592313"/>
            <a:ext cx="1805941" cy="1349087"/>
          </a:xfrm>
          <a:prstGeom prst="rect">
            <a:avLst/>
          </a:prstGeom>
          <a:noFill/>
        </p:spPr>
        <p:txBody>
          <a:bodyPr wrap="square" rtlCol="0">
            <a:spAutoFit/>
          </a:bodyPr>
          <a:lstStyle/>
          <a:p>
            <a:pPr algn="l" fontAlgn="auto">
              <a:lnSpc>
                <a:spcPts val="1360"/>
              </a:lnSpc>
            </a:pPr>
            <a:r>
              <a:rPr lang="en-US" altLang="zh-CN" sz="1050" dirty="0" smtClean="0">
                <a:solidFill>
                  <a:schemeClr val="bg1">
                    <a:lumMod val="50000"/>
                  </a:schemeClr>
                </a:solidFill>
                <a:latin typeface="Candara" panose="020E0502030303020204" pitchFamily="34" charset="0"/>
                <a:ea typeface="幼圆" panose="02010509060101010101" charset="-122"/>
                <a:sym typeface="+mn-ea"/>
              </a:rPr>
              <a:t>During the project meeting and written material translation, NTC will have an overall understanding of the project then compile a list for potential partners from NTC’s database.</a:t>
            </a:r>
            <a:endParaRPr lang="zh-CN" altLang="en-US" sz="1050" dirty="0">
              <a:solidFill>
                <a:schemeClr val="bg1">
                  <a:lumMod val="50000"/>
                </a:schemeClr>
              </a:solidFill>
              <a:latin typeface="Candara" panose="020E0502030303020204" pitchFamily="34" charset="0"/>
              <a:ea typeface="幼圆" panose="02010509060101010101" charset="-122"/>
              <a:sym typeface="+mn-ea"/>
            </a:endParaRPr>
          </a:p>
        </p:txBody>
      </p:sp>
      <p:sp>
        <p:nvSpPr>
          <p:cNvPr id="12" name="文本框 11"/>
          <p:cNvSpPr txBox="1"/>
          <p:nvPr/>
        </p:nvSpPr>
        <p:spPr>
          <a:xfrm>
            <a:off x="2723515" y="3382663"/>
            <a:ext cx="2136775" cy="245110"/>
          </a:xfrm>
          <a:prstGeom prst="rect">
            <a:avLst/>
          </a:prstGeom>
          <a:noFill/>
        </p:spPr>
        <p:txBody>
          <a:bodyPr wrap="square" rtlCol="0">
            <a:spAutoFit/>
          </a:bodyPr>
          <a:lstStyle/>
          <a:p>
            <a:pPr algn="l"/>
            <a:r>
              <a:rPr lang="en-US" altLang="zh-CN" sz="1000" b="1" dirty="0" smtClean="0">
                <a:latin typeface="+mj-ea"/>
                <a:ea typeface="+mj-ea"/>
                <a:cs typeface="+mj-ea"/>
                <a:sym typeface="+mn-ea"/>
              </a:rPr>
              <a:t>Meeting arrangements</a:t>
            </a:r>
            <a:endParaRPr lang="zh-CN" altLang="en-US" sz="1000" b="1" dirty="0">
              <a:latin typeface="+mj-ea"/>
              <a:ea typeface="+mj-ea"/>
              <a:cs typeface="+mj-ea"/>
              <a:sym typeface="+mn-ea"/>
            </a:endParaRPr>
          </a:p>
        </p:txBody>
      </p:sp>
      <p:sp>
        <p:nvSpPr>
          <p:cNvPr id="13" name="文本框 12"/>
          <p:cNvSpPr txBox="1"/>
          <p:nvPr/>
        </p:nvSpPr>
        <p:spPr>
          <a:xfrm>
            <a:off x="2723514" y="3598663"/>
            <a:ext cx="1908447" cy="1349087"/>
          </a:xfrm>
          <a:prstGeom prst="rect">
            <a:avLst/>
          </a:prstGeom>
          <a:noFill/>
        </p:spPr>
        <p:txBody>
          <a:bodyPr wrap="square" rtlCol="0">
            <a:spAutoFit/>
          </a:bodyPr>
          <a:lstStyle/>
          <a:p>
            <a:pPr algn="l" fontAlgn="auto">
              <a:lnSpc>
                <a:spcPts val="1360"/>
              </a:lnSpc>
            </a:pPr>
            <a:r>
              <a:rPr lang="en-US" altLang="zh-CN" sz="1050" dirty="0" smtClean="0">
                <a:solidFill>
                  <a:schemeClr val="bg1">
                    <a:lumMod val="50000"/>
                  </a:schemeClr>
                </a:solidFill>
                <a:latin typeface="Candara" panose="020E0502030303020204" pitchFamily="34" charset="0"/>
                <a:ea typeface="幼圆" panose="02010509060101010101" charset="-122"/>
                <a:sym typeface="+mn-ea"/>
              </a:rPr>
              <a:t>NTC will act as the project China representative, arrange and participate roadshows, conference calls for clients to present the project and discuss the cooperation potentials. </a:t>
            </a:r>
            <a:endParaRPr lang="zh-CN" altLang="en-US" sz="1050" dirty="0">
              <a:solidFill>
                <a:schemeClr val="bg1">
                  <a:lumMod val="50000"/>
                </a:schemeClr>
              </a:solidFill>
              <a:latin typeface="Candara" panose="020E0502030303020204" pitchFamily="34" charset="0"/>
              <a:ea typeface="幼圆" panose="02010509060101010101" charset="-122"/>
              <a:sym typeface="+mn-ea"/>
            </a:endParaRPr>
          </a:p>
        </p:txBody>
      </p:sp>
      <p:sp>
        <p:nvSpPr>
          <p:cNvPr id="14" name="文本框 13"/>
          <p:cNvSpPr txBox="1"/>
          <p:nvPr/>
        </p:nvSpPr>
        <p:spPr>
          <a:xfrm>
            <a:off x="4801236" y="3376313"/>
            <a:ext cx="1761490" cy="246221"/>
          </a:xfrm>
          <a:prstGeom prst="rect">
            <a:avLst/>
          </a:prstGeom>
          <a:noFill/>
        </p:spPr>
        <p:txBody>
          <a:bodyPr wrap="square" rtlCol="0">
            <a:spAutoFit/>
          </a:bodyPr>
          <a:lstStyle/>
          <a:p>
            <a:pPr algn="l"/>
            <a:r>
              <a:rPr lang="en-US" altLang="zh-CN" sz="1000" b="1" dirty="0" smtClean="0">
                <a:latin typeface="+mj-ea"/>
                <a:ea typeface="+mj-ea"/>
                <a:cs typeface="+mj-ea"/>
                <a:sym typeface="+mn-ea"/>
              </a:rPr>
              <a:t>Project communication</a:t>
            </a:r>
            <a:endParaRPr lang="zh-CN" altLang="en-US" sz="1000" b="1" dirty="0">
              <a:latin typeface="+mj-ea"/>
              <a:ea typeface="+mj-ea"/>
              <a:cs typeface="+mj-ea"/>
              <a:sym typeface="+mn-ea"/>
            </a:endParaRPr>
          </a:p>
        </p:txBody>
      </p:sp>
      <p:sp>
        <p:nvSpPr>
          <p:cNvPr id="15" name="文本框 14"/>
          <p:cNvSpPr txBox="1"/>
          <p:nvPr/>
        </p:nvSpPr>
        <p:spPr>
          <a:xfrm>
            <a:off x="4801234" y="3592313"/>
            <a:ext cx="1930767" cy="1349087"/>
          </a:xfrm>
          <a:prstGeom prst="rect">
            <a:avLst/>
          </a:prstGeom>
          <a:noFill/>
        </p:spPr>
        <p:txBody>
          <a:bodyPr wrap="square" rtlCol="0">
            <a:spAutoFit/>
          </a:bodyPr>
          <a:lstStyle/>
          <a:p>
            <a:pPr>
              <a:lnSpc>
                <a:spcPts val="1360"/>
              </a:lnSpc>
            </a:pPr>
            <a:r>
              <a:rPr lang="en-US" altLang="zh-CN" sz="1050" dirty="0">
                <a:solidFill>
                  <a:schemeClr val="bg1">
                    <a:lumMod val="50000"/>
                  </a:schemeClr>
                </a:solidFill>
                <a:latin typeface="Candara" panose="020E0502030303020204" pitchFamily="34" charset="0"/>
                <a:ea typeface="幼圆" panose="02010509060101010101" charset="-122"/>
              </a:rPr>
              <a:t>NTC </a:t>
            </a:r>
            <a:r>
              <a:rPr lang="en-US" altLang="zh-CN" sz="1050" dirty="0" smtClean="0">
                <a:solidFill>
                  <a:schemeClr val="bg1">
                    <a:lumMod val="50000"/>
                  </a:schemeClr>
                </a:solidFill>
                <a:latin typeface="Candara" panose="020E0502030303020204" pitchFamily="34" charset="0"/>
                <a:ea typeface="幼圆" panose="02010509060101010101" charset="-122"/>
              </a:rPr>
              <a:t>will follow up the project process,  assist </a:t>
            </a:r>
            <a:r>
              <a:rPr lang="en-US" altLang="zh-CN" sz="1050" dirty="0">
                <a:solidFill>
                  <a:schemeClr val="bg1">
                    <a:lumMod val="50000"/>
                  </a:schemeClr>
                </a:solidFill>
                <a:latin typeface="Candara" panose="020E0502030303020204" pitchFamily="34" charset="0"/>
                <a:ea typeface="幼圆" panose="02010509060101010101" charset="-122"/>
              </a:rPr>
              <a:t>solve issues and queries at local </a:t>
            </a:r>
            <a:r>
              <a:rPr lang="en-US" altLang="zh-CN" sz="1050" dirty="0" smtClean="0">
                <a:solidFill>
                  <a:schemeClr val="bg1">
                    <a:lumMod val="50000"/>
                  </a:schemeClr>
                </a:solidFill>
                <a:latin typeface="Candara" panose="020E0502030303020204" pitchFamily="34" charset="0"/>
                <a:ea typeface="幼圆" panose="02010509060101010101" charset="-122"/>
              </a:rPr>
              <a:t>level. Regular report would be submit to the project to inform the recent progress or problems if occurs.</a:t>
            </a:r>
            <a:endParaRPr lang="zh-CN" altLang="en-US" sz="1050" dirty="0">
              <a:solidFill>
                <a:schemeClr val="bg1">
                  <a:lumMod val="50000"/>
                </a:schemeClr>
              </a:solidFill>
              <a:latin typeface="Candara" panose="020E0502030303020204" pitchFamily="34" charset="0"/>
              <a:ea typeface="幼圆" panose="02010509060101010101" charset="-122"/>
              <a:sym typeface="+mn-ea"/>
            </a:endParaRPr>
          </a:p>
        </p:txBody>
      </p:sp>
      <p:sp>
        <p:nvSpPr>
          <p:cNvPr id="16" name="文本框 15"/>
          <p:cNvSpPr txBox="1"/>
          <p:nvPr/>
        </p:nvSpPr>
        <p:spPr>
          <a:xfrm>
            <a:off x="6807200" y="3376313"/>
            <a:ext cx="2453005" cy="246221"/>
          </a:xfrm>
          <a:prstGeom prst="rect">
            <a:avLst/>
          </a:prstGeom>
          <a:noFill/>
        </p:spPr>
        <p:txBody>
          <a:bodyPr wrap="square" rtlCol="0">
            <a:spAutoFit/>
          </a:bodyPr>
          <a:lstStyle/>
          <a:p>
            <a:pPr algn="l"/>
            <a:r>
              <a:rPr lang="en-US" altLang="zh-CN" sz="1000" b="1" dirty="0" smtClean="0">
                <a:latin typeface="+mj-ea"/>
                <a:ea typeface="+mj-ea"/>
                <a:cs typeface="+mj-ea"/>
                <a:sym typeface="+mn-ea"/>
              </a:rPr>
              <a:t>Close the project and after service</a:t>
            </a:r>
            <a:endParaRPr lang="zh-CN" altLang="en-US" sz="1000" b="1" dirty="0">
              <a:latin typeface="+mj-ea"/>
              <a:ea typeface="+mj-ea"/>
              <a:cs typeface="+mj-ea"/>
              <a:sym typeface="+mn-ea"/>
            </a:endParaRPr>
          </a:p>
        </p:txBody>
      </p:sp>
      <p:sp>
        <p:nvSpPr>
          <p:cNvPr id="17" name="文本框 16"/>
          <p:cNvSpPr txBox="1"/>
          <p:nvPr/>
        </p:nvSpPr>
        <p:spPr>
          <a:xfrm>
            <a:off x="6901273" y="3592313"/>
            <a:ext cx="1990727" cy="1349087"/>
          </a:xfrm>
          <a:prstGeom prst="rect">
            <a:avLst/>
          </a:prstGeom>
          <a:noFill/>
        </p:spPr>
        <p:txBody>
          <a:bodyPr wrap="square" rtlCol="0">
            <a:spAutoFit/>
          </a:bodyPr>
          <a:lstStyle/>
          <a:p>
            <a:pPr algn="l" fontAlgn="auto">
              <a:lnSpc>
                <a:spcPts val="1360"/>
              </a:lnSpc>
            </a:pPr>
            <a:r>
              <a:rPr lang="en-US" altLang="zh-CN" sz="1050" dirty="0" smtClean="0">
                <a:solidFill>
                  <a:schemeClr val="bg1">
                    <a:lumMod val="50000"/>
                  </a:schemeClr>
                </a:solidFill>
                <a:latin typeface="Candara" panose="020E0502030303020204" pitchFamily="34" charset="0"/>
                <a:ea typeface="幼圆" panose="02010509060101010101" charset="-122"/>
                <a:sym typeface="+mn-ea"/>
              </a:rPr>
              <a:t>NTC will participate  project negotiation between client and its partner, making appropriate suggestion/recommendation  to lower down the risk and secure “Win-Win” situation when needed.</a:t>
            </a:r>
            <a:endParaRPr lang="zh-CN" altLang="en-US" sz="1050" dirty="0">
              <a:solidFill>
                <a:schemeClr val="bg1">
                  <a:lumMod val="50000"/>
                </a:schemeClr>
              </a:solidFill>
              <a:latin typeface="Candara" panose="020E0502030303020204" pitchFamily="34" charset="0"/>
              <a:ea typeface="幼圆" panose="020105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905" y="3175"/>
            <a:ext cx="4573905" cy="2568575"/>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73905" y="0"/>
            <a:ext cx="4572000" cy="51441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文本框 121"/>
          <p:cNvSpPr txBox="1"/>
          <p:nvPr/>
        </p:nvSpPr>
        <p:spPr>
          <a:xfrm>
            <a:off x="650630" y="2887290"/>
            <a:ext cx="3202305" cy="307777"/>
          </a:xfrm>
          <a:prstGeom prst="rect">
            <a:avLst/>
          </a:prstGeom>
          <a:noFill/>
        </p:spPr>
        <p:txBody>
          <a:bodyPr wrap="square" rtlCol="0">
            <a:spAutoFit/>
          </a:bodyPr>
          <a:lstStyle/>
          <a:p>
            <a:pPr algn="ctr" fontAlgn="auto">
              <a:lnSpc>
                <a:spcPct val="100000"/>
              </a:lnSpc>
              <a:spcAft>
                <a:spcPts val="400"/>
              </a:spcAft>
            </a:pPr>
            <a:r>
              <a:rPr lang="en-US" altLang="zh-CN" sz="1400" b="1" dirty="0" smtClean="0">
                <a:latin typeface="+mj-ea"/>
                <a:ea typeface="+mj-ea"/>
                <a:cs typeface="+mj-ea"/>
              </a:rPr>
              <a:t>NTC MINING PROGRAMME</a:t>
            </a:r>
            <a:endParaRPr lang="zh-CN" altLang="en-US" sz="1400" b="1" dirty="0">
              <a:latin typeface="+mj-ea"/>
              <a:ea typeface="+mj-ea"/>
              <a:cs typeface="+mj-ea"/>
            </a:endParaRPr>
          </a:p>
        </p:txBody>
      </p:sp>
      <p:sp>
        <p:nvSpPr>
          <p:cNvPr id="123" name="文本框 122"/>
          <p:cNvSpPr txBox="1"/>
          <p:nvPr/>
        </p:nvSpPr>
        <p:spPr>
          <a:xfrm>
            <a:off x="467065" y="3214148"/>
            <a:ext cx="3600935" cy="1615827"/>
          </a:xfrm>
          <a:prstGeom prst="rect">
            <a:avLst/>
          </a:prstGeom>
          <a:noFill/>
        </p:spPr>
        <p:txBody>
          <a:bodyPr wrap="square" rtlCol="0">
            <a:spAutoFit/>
          </a:bodyPr>
          <a:lstStyle/>
          <a:p>
            <a:pPr algn="just">
              <a:lnSpc>
                <a:spcPct val="150000"/>
              </a:lnSpc>
            </a:pPr>
            <a:r>
              <a:rPr lang="en-US" altLang="zh-CN" sz="1100" dirty="0" smtClean="0">
                <a:latin typeface="Candara" panose="020E0502030303020204" pitchFamily="34" charset="0"/>
                <a:ea typeface="幼圆" panose="02010509060101010101" charset="-122"/>
              </a:rPr>
              <a:t>NTC will act </a:t>
            </a:r>
            <a:r>
              <a:rPr lang="en-US" altLang="zh-CN" sz="1100" dirty="0">
                <a:latin typeface="Candara" panose="020E0502030303020204" pitchFamily="34" charset="0"/>
                <a:ea typeface="幼圆" panose="02010509060101010101" charset="-122"/>
              </a:rPr>
              <a:t>as a liaison for Western companies who wish to do business with China-based entities in areas ranging from, but not limited </a:t>
            </a:r>
            <a:r>
              <a:rPr lang="en-US" altLang="zh-CN" sz="1100" smtClean="0">
                <a:latin typeface="Candara" panose="020E0502030303020204" pitchFamily="34" charset="0"/>
                <a:ea typeface="幼圆" panose="02010509060101010101" charset="-122"/>
              </a:rPr>
              <a:t>to, EPC </a:t>
            </a:r>
            <a:r>
              <a:rPr lang="en-US" altLang="zh-CN" sz="1100" dirty="0">
                <a:latin typeface="Candara" panose="020E0502030303020204" pitchFamily="34" charset="0"/>
                <a:ea typeface="幼圆" panose="02010509060101010101" charset="-122"/>
              </a:rPr>
              <a:t>agreements, project financing and related structuring, joint ventures, commodity off-take agreements and the establishment of manufacturing facilities. </a:t>
            </a:r>
            <a:endParaRPr lang="zh-CN" altLang="en-US" sz="1100" dirty="0">
              <a:latin typeface="Candara" panose="020E0502030303020204" pitchFamily="34" charset="0"/>
              <a:ea typeface="幼圆" panose="02010509060101010101" charset="-122"/>
              <a:sym typeface="+mn-ea"/>
            </a:endParaRPr>
          </a:p>
        </p:txBody>
      </p:sp>
      <p:sp>
        <p:nvSpPr>
          <p:cNvPr id="7" name="文本框 6"/>
          <p:cNvSpPr txBox="1"/>
          <p:nvPr/>
        </p:nvSpPr>
        <p:spPr>
          <a:xfrm>
            <a:off x="5301615" y="339750"/>
            <a:ext cx="3202305" cy="307777"/>
          </a:xfrm>
          <a:prstGeom prst="rect">
            <a:avLst/>
          </a:prstGeom>
          <a:noFill/>
        </p:spPr>
        <p:txBody>
          <a:bodyPr wrap="square" rtlCol="0">
            <a:spAutoFit/>
          </a:bodyPr>
          <a:lstStyle/>
          <a:p>
            <a:pPr algn="ctr" fontAlgn="auto">
              <a:lnSpc>
                <a:spcPct val="100000"/>
              </a:lnSpc>
              <a:spcAft>
                <a:spcPts val="400"/>
              </a:spcAft>
            </a:pPr>
            <a:r>
              <a:rPr lang="en-US" altLang="zh-CN" sz="1400" b="1" dirty="0" smtClean="0">
                <a:latin typeface="+mj-ea"/>
                <a:ea typeface="+mj-ea"/>
                <a:cs typeface="+mj-ea"/>
              </a:rPr>
              <a:t>Our Advantage</a:t>
            </a:r>
            <a:endParaRPr lang="zh-CN" altLang="en-US" sz="1400" b="1" dirty="0">
              <a:latin typeface="+mj-ea"/>
              <a:ea typeface="+mj-ea"/>
              <a:cs typeface="+mj-ea"/>
            </a:endParaRPr>
          </a:p>
        </p:txBody>
      </p:sp>
      <p:pic>
        <p:nvPicPr>
          <p:cNvPr id="11" name="图片 10" descr="4519672"/>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660390" y="987750"/>
            <a:ext cx="396000" cy="396000"/>
          </a:xfrm>
          <a:prstGeom prst="rect">
            <a:avLst/>
          </a:prstGeom>
        </p:spPr>
      </p:pic>
      <p:pic>
        <p:nvPicPr>
          <p:cNvPr id="12" name="图片 11" descr="4519659"/>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614285" y="987750"/>
            <a:ext cx="396000" cy="396000"/>
          </a:xfrm>
          <a:prstGeom prst="rect">
            <a:avLst/>
          </a:prstGeom>
        </p:spPr>
      </p:pic>
      <p:pic>
        <p:nvPicPr>
          <p:cNvPr id="13" name="图片 12" descr="4519667"/>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660390" y="2931750"/>
            <a:ext cx="396000" cy="396000"/>
          </a:xfrm>
          <a:prstGeom prst="rect">
            <a:avLst/>
          </a:prstGeom>
        </p:spPr>
      </p:pic>
      <p:pic>
        <p:nvPicPr>
          <p:cNvPr id="14" name="图片 13" descr="4519662"/>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614285" y="2917090"/>
            <a:ext cx="396000" cy="396000"/>
          </a:xfrm>
          <a:prstGeom prst="rect">
            <a:avLst/>
          </a:prstGeom>
        </p:spPr>
      </p:pic>
      <p:sp>
        <p:nvSpPr>
          <p:cNvPr id="3" name="文本框 2"/>
          <p:cNvSpPr txBox="1"/>
          <p:nvPr/>
        </p:nvSpPr>
        <p:spPr>
          <a:xfrm>
            <a:off x="4572000" y="1435881"/>
            <a:ext cx="2573655" cy="271869"/>
          </a:xfrm>
          <a:prstGeom prst="rect">
            <a:avLst/>
          </a:prstGeom>
          <a:noFill/>
        </p:spPr>
        <p:txBody>
          <a:bodyPr wrap="square" rtlCol="0">
            <a:spAutoFit/>
          </a:bodyPr>
          <a:lstStyle/>
          <a:p>
            <a:pPr algn="ctr" fontAlgn="auto">
              <a:lnSpc>
                <a:spcPts val="1360"/>
              </a:lnSpc>
            </a:pPr>
            <a:r>
              <a:rPr lang="en-US" altLang="zh-CN" sz="1200" b="1" dirty="0" smtClean="0">
                <a:solidFill>
                  <a:schemeClr val="bg1">
                    <a:lumMod val="50000"/>
                  </a:schemeClr>
                </a:solidFill>
                <a:latin typeface="Candara" panose="020E0502030303020204" pitchFamily="34" charset="0"/>
                <a:ea typeface="幼圆" panose="02010509060101010101" charset="-122"/>
              </a:rPr>
              <a:t>Business Resources Share </a:t>
            </a:r>
            <a:endParaRPr lang="zh-CN" altLang="en-US" sz="1200" b="1" dirty="0">
              <a:solidFill>
                <a:schemeClr val="bg1">
                  <a:lumMod val="50000"/>
                </a:schemeClr>
              </a:solidFill>
              <a:latin typeface="Candara" panose="020E0502030303020204" pitchFamily="34" charset="0"/>
              <a:ea typeface="幼圆" panose="02010509060101010101" charset="-122"/>
              <a:sym typeface="+mn-ea"/>
            </a:endParaRPr>
          </a:p>
        </p:txBody>
      </p:sp>
      <p:sp>
        <p:nvSpPr>
          <p:cNvPr id="10" name="文本框 9"/>
          <p:cNvSpPr txBox="1"/>
          <p:nvPr/>
        </p:nvSpPr>
        <p:spPr>
          <a:xfrm>
            <a:off x="6525895" y="1435881"/>
            <a:ext cx="2573655" cy="271869"/>
          </a:xfrm>
          <a:prstGeom prst="rect">
            <a:avLst/>
          </a:prstGeom>
          <a:noFill/>
        </p:spPr>
        <p:txBody>
          <a:bodyPr wrap="square" rtlCol="0">
            <a:spAutoFit/>
          </a:bodyPr>
          <a:lstStyle/>
          <a:p>
            <a:pPr algn="ctr" fontAlgn="auto">
              <a:lnSpc>
                <a:spcPts val="1360"/>
              </a:lnSpc>
            </a:pPr>
            <a:r>
              <a:rPr lang="en-US" altLang="zh-CN" sz="1200" b="1" dirty="0" smtClean="0">
                <a:solidFill>
                  <a:schemeClr val="bg1">
                    <a:lumMod val="50000"/>
                  </a:schemeClr>
                </a:solidFill>
                <a:latin typeface="Candara" panose="020E0502030303020204" pitchFamily="34" charset="0"/>
                <a:ea typeface="幼圆" panose="02010509060101010101" charset="-122"/>
              </a:rPr>
              <a:t>Cost effectively</a:t>
            </a:r>
            <a:endParaRPr lang="zh-CN" altLang="en-US" sz="1200" b="1" dirty="0">
              <a:solidFill>
                <a:schemeClr val="bg1">
                  <a:lumMod val="50000"/>
                </a:schemeClr>
              </a:solidFill>
              <a:latin typeface="Candara" panose="020E0502030303020204" pitchFamily="34" charset="0"/>
              <a:ea typeface="幼圆" panose="02010509060101010101" charset="-122"/>
              <a:sym typeface="+mn-ea"/>
            </a:endParaRPr>
          </a:p>
        </p:txBody>
      </p:sp>
      <p:sp>
        <p:nvSpPr>
          <p:cNvPr id="16" name="文本框 15"/>
          <p:cNvSpPr txBox="1"/>
          <p:nvPr/>
        </p:nvSpPr>
        <p:spPr>
          <a:xfrm>
            <a:off x="4572000" y="3322541"/>
            <a:ext cx="2573655" cy="271869"/>
          </a:xfrm>
          <a:prstGeom prst="rect">
            <a:avLst/>
          </a:prstGeom>
          <a:noFill/>
        </p:spPr>
        <p:txBody>
          <a:bodyPr wrap="square" rtlCol="0">
            <a:spAutoFit/>
          </a:bodyPr>
          <a:lstStyle/>
          <a:p>
            <a:pPr algn="ctr" fontAlgn="auto">
              <a:lnSpc>
                <a:spcPts val="1360"/>
              </a:lnSpc>
            </a:pPr>
            <a:r>
              <a:rPr lang="en-US" altLang="zh-CN" sz="1200" b="1" dirty="0" smtClean="0">
                <a:solidFill>
                  <a:schemeClr val="bg1">
                    <a:lumMod val="50000"/>
                  </a:schemeClr>
                </a:solidFill>
                <a:latin typeface="Candara" panose="020E0502030303020204" pitchFamily="34" charset="0"/>
                <a:ea typeface="幼圆" panose="02010509060101010101" charset="-122"/>
              </a:rPr>
              <a:t>Bi-lingual work </a:t>
            </a:r>
            <a:endParaRPr lang="zh-CN" altLang="en-US" sz="1200" b="1" dirty="0">
              <a:solidFill>
                <a:schemeClr val="bg1">
                  <a:lumMod val="50000"/>
                </a:schemeClr>
              </a:solidFill>
              <a:latin typeface="Candara" panose="020E0502030303020204" pitchFamily="34" charset="0"/>
              <a:ea typeface="幼圆" panose="02010509060101010101" charset="-122"/>
              <a:sym typeface="+mn-ea"/>
            </a:endParaRPr>
          </a:p>
        </p:txBody>
      </p:sp>
      <p:sp>
        <p:nvSpPr>
          <p:cNvPr id="18" name="文本框 17"/>
          <p:cNvSpPr txBox="1"/>
          <p:nvPr/>
        </p:nvSpPr>
        <p:spPr>
          <a:xfrm>
            <a:off x="6525895" y="3307881"/>
            <a:ext cx="2573655" cy="264240"/>
          </a:xfrm>
          <a:prstGeom prst="rect">
            <a:avLst/>
          </a:prstGeom>
          <a:noFill/>
        </p:spPr>
        <p:txBody>
          <a:bodyPr wrap="square" rtlCol="0">
            <a:spAutoFit/>
          </a:bodyPr>
          <a:lstStyle/>
          <a:p>
            <a:pPr algn="ctr" fontAlgn="auto">
              <a:lnSpc>
                <a:spcPts val="1360"/>
              </a:lnSpc>
            </a:pPr>
            <a:r>
              <a:rPr lang="en-US" altLang="zh-CN" sz="1100" b="1" dirty="0" smtClean="0">
                <a:solidFill>
                  <a:schemeClr val="bg1">
                    <a:lumMod val="50000"/>
                  </a:schemeClr>
                </a:solidFill>
                <a:latin typeface="Candara" panose="020E0502030303020204" pitchFamily="34" charset="0"/>
                <a:ea typeface="幼圆" panose="02010509060101010101" charset="-122"/>
              </a:rPr>
              <a:t>Team Service</a:t>
            </a:r>
            <a:endParaRPr lang="zh-CN" altLang="en-US" sz="1100" b="1" dirty="0">
              <a:solidFill>
                <a:schemeClr val="bg1">
                  <a:lumMod val="50000"/>
                </a:schemeClr>
              </a:solidFill>
              <a:latin typeface="Candara" panose="020E0502030303020204" pitchFamily="34" charset="0"/>
              <a:ea typeface="幼圆" panose="02010509060101010101" charset="-122"/>
              <a:sym typeface="+mn-ea"/>
            </a:endParaRPr>
          </a:p>
        </p:txBody>
      </p:sp>
      <p:pic>
        <p:nvPicPr>
          <p:cNvPr id="21" name="图片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5" y="-7862"/>
            <a:ext cx="4586288" cy="2651611"/>
          </a:xfrm>
          <a:prstGeom prst="rect">
            <a:avLst/>
          </a:prstGeom>
        </p:spPr>
      </p:pic>
      <p:sp>
        <p:nvSpPr>
          <p:cNvPr id="2" name="文本框 1"/>
          <p:cNvSpPr txBox="1"/>
          <p:nvPr/>
        </p:nvSpPr>
        <p:spPr>
          <a:xfrm>
            <a:off x="5072052" y="3623754"/>
            <a:ext cx="1731948" cy="1107996"/>
          </a:xfrm>
          <a:prstGeom prst="rect">
            <a:avLst/>
          </a:prstGeom>
          <a:noFill/>
        </p:spPr>
        <p:txBody>
          <a:bodyPr wrap="square" rtlCol="0">
            <a:spAutoFit/>
          </a:bodyPr>
          <a:lstStyle/>
          <a:p>
            <a:r>
              <a:rPr lang="en-US" altLang="zh-CN" sz="1100" dirty="0" smtClean="0">
                <a:latin typeface="Candara" panose="020E0502030303020204" pitchFamily="34" charset="0"/>
              </a:rPr>
              <a:t>By </a:t>
            </a:r>
            <a:r>
              <a:rPr lang="en-US" altLang="zh-CN" sz="1100" dirty="0">
                <a:latin typeface="Candara" panose="020E0502030303020204" pitchFamily="34" charset="0"/>
              </a:rPr>
              <a:t>a </a:t>
            </a:r>
            <a:r>
              <a:rPr lang="en-US" altLang="zh-CN" sz="1100" dirty="0" smtClean="0">
                <a:latin typeface="Candara" panose="020E0502030303020204" pitchFamily="34" charset="0"/>
              </a:rPr>
              <a:t>bilingual </a:t>
            </a:r>
            <a:r>
              <a:rPr lang="en-US" altLang="zh-CN" sz="1100" dirty="0">
                <a:latin typeface="Candara" panose="020E0502030303020204" pitchFamily="34" charset="0"/>
              </a:rPr>
              <a:t>worked team, NTC has saved </a:t>
            </a:r>
            <a:r>
              <a:rPr lang="en-US" altLang="zh-CN" sz="1100" dirty="0" smtClean="0">
                <a:latin typeface="Candara" panose="020E0502030303020204" pitchFamily="34" charset="0"/>
              </a:rPr>
              <a:t>at least 1/2 </a:t>
            </a:r>
            <a:r>
              <a:rPr lang="en-US" altLang="zh-CN" sz="1100" dirty="0">
                <a:latin typeface="Candara" panose="020E0502030303020204" pitchFamily="34" charset="0"/>
              </a:rPr>
              <a:t>time consuming for the communication and coordination with our customer and its clients</a:t>
            </a:r>
            <a:endParaRPr lang="zh-CN" altLang="en-US" sz="1100" dirty="0">
              <a:latin typeface="Candara" panose="020E0502030303020204" pitchFamily="34" charset="0"/>
            </a:endParaRPr>
          </a:p>
        </p:txBody>
      </p:sp>
      <p:sp>
        <p:nvSpPr>
          <p:cNvPr id="17" name="文本框 16"/>
          <p:cNvSpPr txBox="1"/>
          <p:nvPr/>
        </p:nvSpPr>
        <p:spPr>
          <a:xfrm>
            <a:off x="5018289" y="1679754"/>
            <a:ext cx="1727328" cy="1107996"/>
          </a:xfrm>
          <a:prstGeom prst="rect">
            <a:avLst/>
          </a:prstGeom>
          <a:noFill/>
        </p:spPr>
        <p:txBody>
          <a:bodyPr wrap="square" rtlCol="0">
            <a:spAutoFit/>
          </a:bodyPr>
          <a:lstStyle/>
          <a:p>
            <a:r>
              <a:rPr lang="en-US" altLang="zh-CN" sz="1100" dirty="0" smtClean="0">
                <a:latin typeface="Candara" panose="020E0502030303020204" pitchFamily="34" charset="0"/>
              </a:rPr>
              <a:t>NTC can share its own database </a:t>
            </a:r>
            <a:r>
              <a:rPr lang="en-US" altLang="zh-CN" sz="1100" dirty="0">
                <a:latin typeface="Candara" panose="020E0502030303020204" pitchFamily="34" charset="0"/>
              </a:rPr>
              <a:t>of over </a:t>
            </a:r>
            <a:r>
              <a:rPr lang="en-US" altLang="zh-CN" sz="1100" dirty="0" smtClean="0">
                <a:latin typeface="Candara" panose="020E0502030303020204" pitchFamily="34" charset="0"/>
              </a:rPr>
              <a:t>800 </a:t>
            </a:r>
            <a:r>
              <a:rPr lang="en-US" altLang="zh-CN" sz="1100" dirty="0">
                <a:latin typeface="Candara" panose="020E0502030303020204" pitchFamily="34" charset="0"/>
              </a:rPr>
              <a:t>companies in </a:t>
            </a:r>
            <a:r>
              <a:rPr lang="en-US" altLang="zh-CN" sz="1100" dirty="0" smtClean="0">
                <a:latin typeface="Candara" panose="020E0502030303020204" pitchFamily="34" charset="0"/>
              </a:rPr>
              <a:t>Chinese </a:t>
            </a:r>
            <a:r>
              <a:rPr lang="en-US" altLang="zh-CN" sz="1100" dirty="0">
                <a:latin typeface="Candara" panose="020E0502030303020204" pitchFamily="34" charset="0"/>
              </a:rPr>
              <a:t>Mining, Exploration </a:t>
            </a:r>
            <a:r>
              <a:rPr lang="en-US" altLang="zh-CN" sz="1100" dirty="0" smtClean="0">
                <a:latin typeface="Candara" panose="020E0502030303020204" pitchFamily="34" charset="0"/>
              </a:rPr>
              <a:t>and Production </a:t>
            </a:r>
            <a:r>
              <a:rPr lang="en-US" altLang="zh-CN" sz="1100" dirty="0">
                <a:latin typeface="Candara" panose="020E0502030303020204" pitchFamily="34" charset="0"/>
              </a:rPr>
              <a:t>Industries and mining investment </a:t>
            </a:r>
            <a:r>
              <a:rPr lang="en-US" altLang="zh-CN" sz="1100" dirty="0" smtClean="0">
                <a:latin typeface="Candara" panose="020E0502030303020204" pitchFamily="34" charset="0"/>
              </a:rPr>
              <a:t>firms.</a:t>
            </a:r>
            <a:endParaRPr lang="zh-CN" altLang="en-US" sz="1100" dirty="0">
              <a:latin typeface="Candara" panose="020E0502030303020204" pitchFamily="34" charset="0"/>
            </a:endParaRPr>
          </a:p>
        </p:txBody>
      </p:sp>
      <p:sp>
        <p:nvSpPr>
          <p:cNvPr id="19" name="文本框 18"/>
          <p:cNvSpPr txBox="1"/>
          <p:nvPr/>
        </p:nvSpPr>
        <p:spPr>
          <a:xfrm>
            <a:off x="7179522" y="1676913"/>
            <a:ext cx="1862804" cy="1107996"/>
          </a:xfrm>
          <a:prstGeom prst="rect">
            <a:avLst/>
          </a:prstGeom>
          <a:noFill/>
        </p:spPr>
        <p:txBody>
          <a:bodyPr wrap="square" rtlCol="0">
            <a:spAutoFit/>
          </a:bodyPr>
          <a:lstStyle/>
          <a:p>
            <a:r>
              <a:rPr lang="en-US" altLang="zh-CN" sz="1100" dirty="0" smtClean="0">
                <a:latin typeface="Candara" panose="020E0502030303020204" pitchFamily="34" charset="0"/>
              </a:rPr>
              <a:t>Engaged as local representative, NTC can </a:t>
            </a:r>
            <a:r>
              <a:rPr lang="en-US" altLang="zh-CN" sz="1100" dirty="0">
                <a:latin typeface="Candara" panose="020E0502030303020204" pitchFamily="34" charset="0"/>
              </a:rPr>
              <a:t>save your time and cost from  </a:t>
            </a:r>
            <a:r>
              <a:rPr lang="en-US" altLang="zh-CN" sz="1100" dirty="0" smtClean="0">
                <a:latin typeface="Candara" panose="020E0502030303020204" pitchFamily="34" charset="0"/>
              </a:rPr>
              <a:t>prolonged </a:t>
            </a:r>
            <a:r>
              <a:rPr lang="en-US" altLang="zh-CN" sz="1100" dirty="0">
                <a:latin typeface="Candara" panose="020E0502030303020204" pitchFamily="34" charset="0"/>
              </a:rPr>
              <a:t>negotiations plus extensive </a:t>
            </a:r>
            <a:r>
              <a:rPr lang="en-US" altLang="zh-CN" sz="1100" dirty="0" smtClean="0">
                <a:latin typeface="Candara" panose="020E0502030303020204" pitchFamily="34" charset="0"/>
              </a:rPr>
              <a:t>travels. </a:t>
            </a:r>
            <a:endParaRPr lang="zh-CN" altLang="en-US" sz="1100" dirty="0">
              <a:latin typeface="Candara" panose="020E0502030303020204" pitchFamily="34" charset="0"/>
            </a:endParaRPr>
          </a:p>
        </p:txBody>
      </p:sp>
      <p:sp>
        <p:nvSpPr>
          <p:cNvPr id="20" name="文本框 19"/>
          <p:cNvSpPr txBox="1"/>
          <p:nvPr/>
        </p:nvSpPr>
        <p:spPr>
          <a:xfrm>
            <a:off x="7161826" y="3623754"/>
            <a:ext cx="1880500" cy="1277273"/>
          </a:xfrm>
          <a:prstGeom prst="rect">
            <a:avLst/>
          </a:prstGeom>
          <a:noFill/>
        </p:spPr>
        <p:txBody>
          <a:bodyPr wrap="square" rtlCol="0">
            <a:spAutoFit/>
          </a:bodyPr>
          <a:lstStyle/>
          <a:p>
            <a:r>
              <a:rPr lang="en-US" altLang="zh-CN" sz="1100" dirty="0" smtClean="0">
                <a:latin typeface="Candara" panose="020E0502030303020204" pitchFamily="34" charset="0"/>
              </a:rPr>
              <a:t>Not only for a local rep, You have also hired a profession team for translation, logistics, business operation, legal compliance, admin, accounting, </a:t>
            </a:r>
            <a:r>
              <a:rPr lang="en-US" altLang="zh-CN" sz="1100" dirty="0">
                <a:latin typeface="Candara" panose="020E0502030303020204" pitchFamily="34" charset="0"/>
              </a:rPr>
              <a:t>etc. with a high work </a:t>
            </a:r>
            <a:r>
              <a:rPr lang="en-US" altLang="zh-CN" sz="1100" dirty="0" smtClean="0">
                <a:latin typeface="Candara" panose="020E0502030303020204" pitchFamily="34" charset="0"/>
              </a:rPr>
              <a:t>efficiency.</a:t>
            </a:r>
            <a:endParaRPr lang="zh-CN" altLang="en-US" sz="1100" dirty="0">
              <a:latin typeface="Candara" panose="020E0502030303020204" pitchFamily="34"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6da71444-80d2-4a39-af54-fd34fc74d4ff}"/>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4379</TotalTime>
  <Words>1027</Words>
  <Application>Microsoft Office PowerPoint</Application>
  <PresentationFormat>全屏显示(16:9)</PresentationFormat>
  <Paragraphs>101</Paragraphs>
  <Slides>14</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微软雅黑</vt:lpstr>
      <vt:lpstr>幼圆</vt:lpstr>
      <vt:lpstr>Arial</vt:lpstr>
      <vt:lpstr>Candara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Zou Rebecca</cp:lastModifiedBy>
  <cp:revision>120</cp:revision>
  <cp:lastPrinted>2020-03-20T08:43:45Z</cp:lastPrinted>
  <dcterms:created xsi:type="dcterms:W3CDTF">2019-03-21T09:55:00Z</dcterms:created>
  <dcterms:modified xsi:type="dcterms:W3CDTF">2020-03-20T08:45:45Z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